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智香 熊谷" initials="智熊" lastIdx="1" clrIdx="0">
    <p:extLst>
      <p:ext uri="{19B8F6BF-5375-455C-9EA6-DF929625EA0E}">
        <p15:presenceInfo xmlns:p15="http://schemas.microsoft.com/office/powerpoint/2012/main" userId="29079644509305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2316" y="102"/>
      </p:cViewPr>
      <p:guideLst>
        <p:guide orient="horz" pos="323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3" Type="http://schemas.openxmlformats.org/officeDocument/2006/relationships/commentAuthors" Target="commentAuthors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3" indent="0" algn="ctr">
              <a:buNone/>
              <a:defRPr sz="1500"/>
            </a:lvl2pPr>
            <a:lvl3pPr marL="685806" indent="0" algn="ctr">
              <a:buNone/>
              <a:defRPr sz="1350"/>
            </a:lvl3pPr>
            <a:lvl4pPr marL="1028708" indent="0" algn="ctr">
              <a:buNone/>
              <a:defRPr sz="1200"/>
            </a:lvl4pPr>
            <a:lvl5pPr marL="1371611" indent="0" algn="ctr">
              <a:buNone/>
              <a:defRPr sz="1200"/>
            </a:lvl5pPr>
            <a:lvl6pPr marL="1714514" indent="0" algn="ctr">
              <a:buNone/>
              <a:defRPr sz="1200"/>
            </a:lvl6pPr>
            <a:lvl7pPr marL="2057417" indent="0" algn="ctr">
              <a:buNone/>
              <a:defRPr sz="1200"/>
            </a:lvl7pPr>
            <a:lvl8pPr marL="2400320" indent="0" algn="ctr">
              <a:buNone/>
              <a:defRPr sz="1200"/>
            </a:lvl8pPr>
            <a:lvl9pPr marL="2743222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54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08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5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6"/>
            <a:ext cx="5915025" cy="216693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3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6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11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1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17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22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92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9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3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4" y="527406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9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3" indent="0">
              <a:buNone/>
              <a:defRPr sz="1500" b="1"/>
            </a:lvl2pPr>
            <a:lvl3pPr marL="685806" indent="0">
              <a:buNone/>
              <a:defRPr sz="1350" b="1"/>
            </a:lvl3pPr>
            <a:lvl4pPr marL="1028708" indent="0">
              <a:buNone/>
              <a:defRPr sz="1200" b="1"/>
            </a:lvl4pPr>
            <a:lvl5pPr marL="1371611" indent="0">
              <a:buNone/>
              <a:defRPr sz="1200" b="1"/>
            </a:lvl5pPr>
            <a:lvl6pPr marL="1714514" indent="0">
              <a:buNone/>
              <a:defRPr sz="1200" b="1"/>
            </a:lvl6pPr>
            <a:lvl7pPr marL="2057417" indent="0">
              <a:buNone/>
              <a:defRPr sz="1200" b="1"/>
            </a:lvl7pPr>
            <a:lvl8pPr marL="2400320" indent="0">
              <a:buNone/>
              <a:defRPr sz="1200" b="1"/>
            </a:lvl8pPr>
            <a:lvl9pPr marL="2743222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4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6" y="2428349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3" indent="0">
              <a:buNone/>
              <a:defRPr sz="1500" b="1"/>
            </a:lvl2pPr>
            <a:lvl3pPr marL="685806" indent="0">
              <a:buNone/>
              <a:defRPr sz="1350" b="1"/>
            </a:lvl3pPr>
            <a:lvl4pPr marL="1028708" indent="0">
              <a:buNone/>
              <a:defRPr sz="1200" b="1"/>
            </a:lvl4pPr>
            <a:lvl5pPr marL="1371611" indent="0">
              <a:buNone/>
              <a:defRPr sz="1200" b="1"/>
            </a:lvl5pPr>
            <a:lvl6pPr marL="1714514" indent="0">
              <a:buNone/>
              <a:defRPr sz="1200" b="1"/>
            </a:lvl6pPr>
            <a:lvl7pPr marL="2057417" indent="0">
              <a:buNone/>
              <a:defRPr sz="1200" b="1"/>
            </a:lvl7pPr>
            <a:lvl8pPr marL="2400320" indent="0">
              <a:buNone/>
              <a:defRPr sz="1200" b="1"/>
            </a:lvl8pPr>
            <a:lvl9pPr marL="2743222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6" y="3618444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212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56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63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6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3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3" indent="0">
              <a:buNone/>
              <a:defRPr sz="1050"/>
            </a:lvl2pPr>
            <a:lvl3pPr marL="685806" indent="0">
              <a:buNone/>
              <a:defRPr sz="900"/>
            </a:lvl3pPr>
            <a:lvl4pPr marL="1028708" indent="0">
              <a:buNone/>
              <a:defRPr sz="750"/>
            </a:lvl4pPr>
            <a:lvl5pPr marL="1371611" indent="0">
              <a:buNone/>
              <a:defRPr sz="750"/>
            </a:lvl5pPr>
            <a:lvl6pPr marL="1714514" indent="0">
              <a:buNone/>
              <a:defRPr sz="750"/>
            </a:lvl6pPr>
            <a:lvl7pPr marL="2057417" indent="0">
              <a:buNone/>
              <a:defRPr sz="750"/>
            </a:lvl7pPr>
            <a:lvl8pPr marL="2400320" indent="0">
              <a:buNone/>
              <a:defRPr sz="750"/>
            </a:lvl8pPr>
            <a:lvl9pPr marL="2743222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74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6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3" indent="0">
              <a:buNone/>
              <a:defRPr sz="2101"/>
            </a:lvl2pPr>
            <a:lvl3pPr marL="685806" indent="0">
              <a:buNone/>
              <a:defRPr sz="1800"/>
            </a:lvl3pPr>
            <a:lvl4pPr marL="1028708" indent="0">
              <a:buNone/>
              <a:defRPr sz="1500"/>
            </a:lvl4pPr>
            <a:lvl5pPr marL="1371611" indent="0">
              <a:buNone/>
              <a:defRPr sz="1500"/>
            </a:lvl5pPr>
            <a:lvl6pPr marL="1714514" indent="0">
              <a:buNone/>
              <a:defRPr sz="1500"/>
            </a:lvl6pPr>
            <a:lvl7pPr marL="2057417" indent="0">
              <a:buNone/>
              <a:defRPr sz="1500"/>
            </a:lvl7pPr>
            <a:lvl8pPr marL="2400320" indent="0">
              <a:buNone/>
              <a:defRPr sz="1500"/>
            </a:lvl8pPr>
            <a:lvl9pPr marL="2743222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3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3" indent="0">
              <a:buNone/>
              <a:defRPr sz="1050"/>
            </a:lvl2pPr>
            <a:lvl3pPr marL="685806" indent="0">
              <a:buNone/>
              <a:defRPr sz="900"/>
            </a:lvl3pPr>
            <a:lvl4pPr marL="1028708" indent="0">
              <a:buNone/>
              <a:defRPr sz="750"/>
            </a:lvl4pPr>
            <a:lvl5pPr marL="1371611" indent="0">
              <a:buNone/>
              <a:defRPr sz="750"/>
            </a:lvl5pPr>
            <a:lvl6pPr marL="1714514" indent="0">
              <a:buNone/>
              <a:defRPr sz="750"/>
            </a:lvl6pPr>
            <a:lvl7pPr marL="2057417" indent="0">
              <a:buNone/>
              <a:defRPr sz="750"/>
            </a:lvl7pPr>
            <a:lvl8pPr marL="2400320" indent="0">
              <a:buNone/>
              <a:defRPr sz="750"/>
            </a:lvl8pPr>
            <a:lvl9pPr marL="2743222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47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83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2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1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1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2FBE9D-AE8D-4715-932B-AAAD94D891D2}" type="datetimeFigureOut">
              <a:rPr kumimoji="1" lang="ja-JP" altLang="en-US" smtClean="0"/>
              <a:t>2026/4/30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6" y="9181397"/>
            <a:ext cx="2314575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91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6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1" indent="-171451" algn="l" defTabSz="68580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14355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8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0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63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66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9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72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74" indent="-171451" algn="l" defTabSz="68580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6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8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1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4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7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20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22" algn="l" defTabSz="685806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25F1136C-C07F-2DC7-67B7-01324BCB3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03AABAF-24D5-41C7-0EC2-E4B5075C1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322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C8F781B-6A60-C89D-B706-475074D2D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3" y="1201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5D3854E-61AF-645A-5DAA-ED64CF64E4CE}"/>
              </a:ext>
            </a:extLst>
          </p:cNvPr>
          <p:cNvSpPr txBox="1"/>
          <p:nvPr/>
        </p:nvSpPr>
        <p:spPr>
          <a:xfrm>
            <a:off x="-13873" y="2439230"/>
            <a:ext cx="6858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病院まで行くのが困難な方</a:t>
            </a:r>
            <a:endParaRPr kumimoji="1" lang="en-US" altLang="ja-JP" b="1" dirty="0"/>
          </a:p>
          <a:p>
            <a:r>
              <a:rPr kumimoji="1" lang="ja-JP" altLang="en-US" b="1" dirty="0"/>
              <a:t>・冬の外出が心配な方</a:t>
            </a:r>
            <a:endParaRPr kumimoji="1" lang="en-US" altLang="ja-JP" b="1" dirty="0"/>
          </a:p>
          <a:p>
            <a:r>
              <a:rPr kumimoji="1" lang="ja-JP" altLang="en-US" b="1" dirty="0"/>
              <a:t>・通院の負担を減らしたい方　</a:t>
            </a:r>
            <a:endParaRPr kumimoji="1" lang="ja-JP" altLang="en-US" sz="14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184805E-6333-ED8E-CC74-9F5745C93332}"/>
              </a:ext>
            </a:extLst>
          </p:cNvPr>
          <p:cNvSpPr txBox="1"/>
          <p:nvPr/>
        </p:nvSpPr>
        <p:spPr>
          <a:xfrm>
            <a:off x="-27747" y="4251491"/>
            <a:ext cx="685800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4" indent="-285754">
              <a:buFont typeface="Wingdings" panose="05000000000000000000" pitchFamily="2" charset="2"/>
              <a:buChar char="u"/>
            </a:pPr>
            <a:r>
              <a:rPr kumimoji="1" lang="ja-JP" altLang="en-US" sz="2000" b="1" dirty="0"/>
              <a:t>当院のオンライン診療では、診療看護師</a:t>
            </a:r>
            <a:r>
              <a:rPr kumimoji="1" lang="ja-JP" altLang="en-US" b="1" dirty="0"/>
              <a:t>（</a:t>
            </a:r>
            <a:r>
              <a:rPr kumimoji="1" lang="en-US" altLang="ja-JP" b="1" dirty="0"/>
              <a:t>NP</a:t>
            </a:r>
            <a:r>
              <a:rPr kumimoji="1" lang="ja-JP" altLang="en-US" b="1" dirty="0"/>
              <a:t>）</a:t>
            </a:r>
            <a:r>
              <a:rPr kumimoji="1" lang="en-US" altLang="ja-JP" sz="1400" b="1" dirty="0"/>
              <a:t>※</a:t>
            </a:r>
            <a:r>
              <a:rPr kumimoji="1" lang="ja-JP" altLang="en-US" sz="1400" b="1" dirty="0"/>
              <a:t>１</a:t>
            </a:r>
            <a:r>
              <a:rPr kumimoji="1" lang="ja-JP" altLang="en-US" sz="2000" b="1" dirty="0"/>
              <a:t>が同席し、問診、視診、触診等を行います！</a:t>
            </a:r>
            <a:endParaRPr kumimoji="1" lang="en-US" altLang="ja-JP" sz="2000" b="1" dirty="0"/>
          </a:p>
          <a:p>
            <a:pPr marL="285754" indent="-285754">
              <a:buFont typeface="Wingdings" panose="05000000000000000000" pitchFamily="2" charset="2"/>
              <a:buChar char="u"/>
            </a:pPr>
            <a:r>
              <a:rPr kumimoji="1" lang="ja-JP" altLang="en-US" sz="2000" b="1" dirty="0"/>
              <a:t>お薬の説明もオンラインで行います！</a:t>
            </a:r>
            <a:endParaRPr kumimoji="1" lang="en-US" altLang="ja-JP" sz="2000" b="1" dirty="0"/>
          </a:p>
          <a:p>
            <a:r>
              <a:rPr kumimoji="1" lang="en-US" altLang="ja-JP" sz="1200" dirty="0"/>
              <a:t/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１　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診療看護師（</a:t>
            </a:r>
            <a:r>
              <a:rPr lang="en-US" altLang="ja-JP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NP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：</a:t>
            </a:r>
            <a:r>
              <a:rPr lang="en-US" altLang="ja-JP" sz="1500" dirty="0"/>
              <a:t>Nurse Practitioner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）とは、医師と連携して診療を支援する専門の看護師です。　　　　　　　　　　　　　　　　　　　　　　　　　　　　 　　　　</a:t>
            </a:r>
            <a:r>
              <a:rPr lang="en-US" altLang="ja-JP" sz="14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※</a:t>
            </a:r>
            <a:r>
              <a:rPr lang="ja-JP" altLang="en-US" sz="14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２　</a:t>
            </a:r>
            <a:r>
              <a:rPr lang="ja-JP" altLang="ja-JP" sz="1500" dirty="0"/>
              <a:t>診察は郵便局内の個室で行い、プライバシーに配慮しています。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/>
            </a:r>
            <a:endParaRPr kumimoji="1" lang="ja-JP" altLang="en-US" sz="1500" dirty="0"/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11474CCB-42A3-385F-129B-DC4C3940F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718100"/>
              </p:ext>
            </p:extLst>
          </p:nvPr>
        </p:nvGraphicFramePr>
        <p:xfrm>
          <a:off x="1" y="5911427"/>
          <a:ext cx="6871873" cy="509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1873">
                  <a:extLst>
                    <a:ext uri="{9D8B030D-6E8A-4147-A177-3AD203B41FA5}">
                      <a16:colId xmlns:a16="http://schemas.microsoft.com/office/drawing/2014/main" val="120730444"/>
                    </a:ext>
                  </a:extLst>
                </a:gridCol>
              </a:tblGrid>
              <a:tr h="509105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ja-JP" altLang="en-US" sz="2200" kern="1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r>
                        <a:rPr lang="ja-JP" sz="2000" kern="100" dirty="0">
                          <a:solidFill>
                            <a:schemeClr val="accent1"/>
                          </a:solidFill>
                          <a:effectLst/>
                        </a:rPr>
                        <a:t>実施</a:t>
                      </a:r>
                      <a:r>
                        <a:rPr lang="ja-JP" altLang="en-US" sz="2000" kern="100" dirty="0">
                          <a:solidFill>
                            <a:schemeClr val="accent1"/>
                          </a:solidFill>
                          <a:effectLst/>
                        </a:rPr>
                        <a:t>場所・実施日時</a:t>
                      </a:r>
                      <a:endParaRPr lang="ja-JP" sz="2000" kern="100" dirty="0">
                        <a:solidFill>
                          <a:schemeClr val="accent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27000">
                          <a:schemeClr val="tx2">
                            <a:lumMod val="10000"/>
                            <a:lumOff val="90000"/>
                          </a:schemeClr>
                        </a:gs>
                        <a:gs pos="14000">
                          <a:srgbClr val="B2DEF3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41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42193238"/>
                  </a:ext>
                </a:extLst>
              </a:tr>
            </a:tbl>
          </a:graphicData>
        </a:graphic>
      </p:graphicFrame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F2749F97-2F93-B04C-EBFF-A87AD11A2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22533"/>
              </p:ext>
            </p:extLst>
          </p:nvPr>
        </p:nvGraphicFramePr>
        <p:xfrm>
          <a:off x="3712" y="7650289"/>
          <a:ext cx="6871873" cy="391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1873">
                  <a:extLst>
                    <a:ext uri="{9D8B030D-6E8A-4147-A177-3AD203B41FA5}">
                      <a16:colId xmlns:a16="http://schemas.microsoft.com/office/drawing/2014/main" val="1958273576"/>
                    </a:ext>
                  </a:extLst>
                </a:gridCol>
              </a:tblGrid>
              <a:tr h="391019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ja-JP" altLang="en-US" sz="2000" kern="1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r>
                        <a:rPr lang="ja-JP" sz="2000" kern="100" dirty="0">
                          <a:solidFill>
                            <a:schemeClr val="accent1"/>
                          </a:solidFill>
                          <a:effectLst/>
                        </a:rPr>
                        <a:t>お問い合わせ・ご予約 </a:t>
                      </a:r>
                      <a:endParaRPr lang="ja-JP" sz="2000" kern="100" dirty="0">
                        <a:solidFill>
                          <a:schemeClr val="accent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26000">
                          <a:schemeClr val="tx2">
                            <a:lumMod val="10000"/>
                            <a:lumOff val="90000"/>
                          </a:schemeClr>
                        </a:gs>
                        <a:gs pos="12000">
                          <a:srgbClr val="B2DEF3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2000">
                          <a:schemeClr val="accent1">
                            <a:lumMod val="45000"/>
                            <a:lumOff val="55000"/>
                          </a:schemeClr>
                        </a:gs>
                        <a:gs pos="57000">
                          <a:schemeClr val="accent1">
                            <a:lumMod val="45000"/>
                            <a:lumOff val="55000"/>
                          </a:schemeClr>
                        </a:gs>
                        <a:gs pos="69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04516136"/>
                  </a:ext>
                </a:extLst>
              </a:tr>
            </a:tbl>
          </a:graphicData>
        </a:graphic>
      </p:graphicFrame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3895AEB-9A2E-9583-B2F2-3819D7D8BCD8}"/>
              </a:ext>
            </a:extLst>
          </p:cNvPr>
          <p:cNvSpPr txBox="1"/>
          <p:nvPr/>
        </p:nvSpPr>
        <p:spPr>
          <a:xfrm>
            <a:off x="13873" y="6479318"/>
            <a:ext cx="46821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/>
            </a:r>
            <a:r>
              <a:rPr lang="ja-JP" altLang="en-US" sz="2000" b="1" dirty="0"/>
              <a:t>場　　所　沢木郵便局</a:t>
            </a:r>
            <a:endParaRPr lang="en-US" altLang="ja-JP" sz="2000" b="1" dirty="0"/>
          </a:p>
          <a:p>
            <a:r>
              <a:rPr lang="ja-JP" altLang="en-US" sz="2000" b="1" dirty="0"/>
              <a:t>  実   施  日　</a:t>
            </a:r>
            <a:r>
              <a:rPr lang="ja-JP" altLang="ja-JP" sz="2000" b="1" dirty="0"/>
              <a:t>毎月第</a:t>
            </a:r>
            <a:r>
              <a:rPr lang="en-US" altLang="ja-JP" sz="2000" b="1" dirty="0"/>
              <a:t>2</a:t>
            </a:r>
            <a:r>
              <a:rPr lang="ja-JP" altLang="ja-JP" sz="2000" b="1" dirty="0"/>
              <a:t>火曜日</a:t>
            </a:r>
            <a:r>
              <a:rPr lang="ja-JP" altLang="en-US" sz="2000" b="1" dirty="0"/>
              <a:t>（予約制）</a:t>
            </a:r>
            <a:endParaRPr lang="en-US" altLang="ja-JP" sz="2000" b="1" dirty="0"/>
          </a:p>
          <a:p>
            <a:r>
              <a:rPr lang="ja-JP" altLang="en-US" sz="2000" b="1" dirty="0"/>
              <a:t>  診察時間      </a:t>
            </a:r>
            <a:r>
              <a:rPr lang="en-US" altLang="ja-JP" sz="2000" b="1" dirty="0"/>
              <a:t>9:30~11:30</a:t>
            </a:r>
            <a:r>
              <a:rPr kumimoji="1" lang="ja-JP" altLang="en-US" sz="2000" dirty="0"/>
              <a:t>　　　</a:t>
            </a:r>
            <a:endParaRPr kumimoji="1" lang="ja-JP" altLang="en-US" sz="2000" dirty="0">
              <a:latin typeface="Aptos 本文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E0EF968-3590-C5A6-9FE7-0C8BCE26F9BB}"/>
              </a:ext>
            </a:extLst>
          </p:cNvPr>
          <p:cNvSpPr txBox="1"/>
          <p:nvPr/>
        </p:nvSpPr>
        <p:spPr>
          <a:xfrm>
            <a:off x="-139155" y="8156486"/>
            <a:ext cx="38729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</a:t>
            </a:r>
            <a:r>
              <a:rPr lang="ja-JP" altLang="ja-JP" sz="2400" b="1" dirty="0"/>
              <a:t>広域紋別病院</a:t>
            </a:r>
            <a:r>
              <a:rPr lang="ja-JP" altLang="en-US" sz="2400" b="1" dirty="0"/>
              <a:t>　</a:t>
            </a:r>
            <a:r>
              <a:rPr lang="ja-JP" altLang="ja-JP" sz="2400" dirty="0"/>
              <a:t/>
            </a:r>
          </a:p>
          <a:p>
            <a:pPr lvl="0"/>
            <a:r>
              <a:rPr lang="ja-JP" altLang="ja-JP" dirty="0"/>
              <a:t>　</a:t>
            </a:r>
            <a:r>
              <a:rPr lang="en-US" altLang="ja-JP" dirty="0"/>
              <a:t/>
            </a:r>
            <a:r>
              <a:rPr lang="en-US" altLang="ja-JP" sz="2400" b="1" dirty="0"/>
              <a:t>0158-24-3111</a:t>
            </a:r>
            <a:endParaRPr lang="en-US" altLang="ja-JP" sz="2400" dirty="0"/>
          </a:p>
          <a:p>
            <a:r>
              <a:rPr lang="ja-JP" altLang="ja-JP" dirty="0"/>
              <a:t>　</a:t>
            </a:r>
            <a:r>
              <a:rPr lang="ja-JP" altLang="en-US" dirty="0"/>
              <a:t/>
            </a:r>
            <a:r>
              <a:rPr lang="ja-JP" altLang="ja-JP" dirty="0"/>
              <a:t>平日</a:t>
            </a:r>
            <a:r>
              <a:rPr lang="en-US" altLang="ja-JP" dirty="0"/>
              <a:t>     9:00~17:00 </a:t>
            </a:r>
            <a:endParaRPr lang="ja-JP" altLang="ja-JP" dirty="0"/>
          </a:p>
          <a:p>
            <a:r>
              <a:rPr lang="ja-JP" altLang="en-US" sz="1600" dirty="0"/>
              <a:t>　</a:t>
            </a:r>
            <a:r>
              <a:rPr lang="ja-JP" altLang="ja-JP" sz="1600" b="1" dirty="0"/>
              <a:t>「郵便局オンライン診療について」</a:t>
            </a:r>
            <a:r>
              <a:rPr lang="ja-JP" altLang="ja-JP" sz="1600" dirty="0"/>
              <a:t>と</a:t>
            </a:r>
            <a:endParaRPr lang="en-US" altLang="ja-JP" sz="1600" dirty="0"/>
          </a:p>
          <a:p>
            <a:r>
              <a:rPr lang="ja-JP" altLang="en-US" sz="1600" dirty="0"/>
              <a:t>　   </a:t>
            </a:r>
            <a:r>
              <a:rPr lang="ja-JP" altLang="ja-JP" sz="1600" dirty="0"/>
              <a:t>お伝えください。</a:t>
            </a:r>
            <a:endParaRPr kumimoji="1" lang="ja-JP" altLang="en-US" sz="16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58A404E-B926-112A-6914-BEFB9FA4E631}"/>
              </a:ext>
            </a:extLst>
          </p:cNvPr>
          <p:cNvSpPr txBox="1"/>
          <p:nvPr/>
        </p:nvSpPr>
        <p:spPr>
          <a:xfrm>
            <a:off x="3664056" y="8175403"/>
            <a:ext cx="2527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詳しい利用方法はこの</a:t>
            </a:r>
            <a:r>
              <a:rPr lang="en-US" altLang="ja-JP" b="1" dirty="0"/>
              <a:t>QR</a:t>
            </a:r>
            <a:r>
              <a:rPr lang="ja-JP" altLang="en-US" b="1" dirty="0"/>
              <a:t>コードから</a:t>
            </a:r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91B3F38-4F36-A1E2-E0D4-5FB7FD4467C9}"/>
              </a:ext>
            </a:extLst>
          </p:cNvPr>
          <p:cNvSpPr txBox="1"/>
          <p:nvPr/>
        </p:nvSpPr>
        <p:spPr>
          <a:xfrm>
            <a:off x="-13871" y="2000253"/>
            <a:ext cx="6885749" cy="400110"/>
          </a:xfrm>
          <a:prstGeom prst="rect">
            <a:avLst/>
          </a:prstGeom>
          <a:gradFill>
            <a:gsLst>
              <a:gs pos="31000">
                <a:schemeClr val="accent4">
                  <a:lumMod val="20000"/>
                  <a:lumOff val="80000"/>
                </a:schemeClr>
              </a:gs>
              <a:gs pos="19000">
                <a:srgbClr val="B2DEF3"/>
              </a:gs>
              <a:gs pos="700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1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1"/>
                </a:solidFill>
              </a:rPr>
              <a:t>通院でお困りの方におすすめです！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4418275-4350-B810-BC74-8C4E6AB8E92D}"/>
              </a:ext>
            </a:extLst>
          </p:cNvPr>
          <p:cNvSpPr txBox="1"/>
          <p:nvPr/>
        </p:nvSpPr>
        <p:spPr>
          <a:xfrm>
            <a:off x="13873" y="3313696"/>
            <a:ext cx="6871873" cy="862031"/>
          </a:xfrm>
          <a:prstGeom prst="rect">
            <a:avLst/>
          </a:prstGeom>
          <a:gradFill>
            <a:gsLst>
              <a:gs pos="26000">
                <a:schemeClr val="accent4">
                  <a:lumMod val="20000"/>
                  <a:lumOff val="80000"/>
                </a:schemeClr>
              </a:gs>
              <a:gs pos="49000">
                <a:srgbClr val="B2DEF3"/>
              </a:gs>
              <a:gs pos="400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3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ja-JP" altLang="en-US" sz="2501" b="1" dirty="0">
                <a:solidFill>
                  <a:schemeClr val="accent1"/>
                </a:solidFill>
              </a:rPr>
              <a:t>診察、服薬指導、薬の受け取りやお支払いまで　　　　　　ご自宅と郵便局で完結できます！</a:t>
            </a:r>
            <a:endParaRPr lang="ja-JP" altLang="en-US" sz="2501" dirty="0">
              <a:solidFill>
                <a:schemeClr val="accent1"/>
              </a:solidFill>
            </a:endParaRPr>
          </a:p>
        </p:txBody>
      </p:sp>
      <p:sp>
        <p:nvSpPr>
          <p:cNvPr id="8" name="テキスト ボックス 23">
            <a:extLst>
              <a:ext uri="{FF2B5EF4-FFF2-40B4-BE49-F238E27FC236}">
                <a16:creationId xmlns:a16="http://schemas.microsoft.com/office/drawing/2014/main" id="{558A404E-B926-112A-6914-BEFB9FA4E631}"/>
              </a:ext>
            </a:extLst>
          </p:cNvPr>
          <p:cNvSpPr txBox="1"/>
          <p:nvPr/>
        </p:nvSpPr>
        <p:spPr>
          <a:xfrm>
            <a:off x="4479012" y="6634125"/>
            <a:ext cx="2147075" cy="860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600" dirty="0"/>
              <a:t> ※</a:t>
            </a:r>
            <a:r>
              <a:rPr lang="ja-JP" altLang="en-US" sz="1600" dirty="0"/>
              <a:t>祝日等の場合は、第</a:t>
            </a:r>
            <a:r>
              <a:rPr lang="en-US" altLang="ja-JP" sz="1600" dirty="0"/>
              <a:t>1</a:t>
            </a:r>
            <a:r>
              <a:rPr lang="ja-JP" altLang="en-US" sz="1600" dirty="0"/>
              <a:t>又は第</a:t>
            </a:r>
            <a:r>
              <a:rPr lang="en-US" altLang="ja-JP" sz="1600" dirty="0"/>
              <a:t>3</a:t>
            </a:r>
            <a:r>
              <a:rPr lang="ja-JP" altLang="en-US" sz="1600" dirty="0"/>
              <a:t>火曜日に変更</a:t>
            </a:r>
            <a:r>
              <a:rPr lang="ja-JP" altLang="en-US" sz="1600"/>
              <a:t>となります。</a:t>
            </a:r>
            <a:r>
              <a:rPr lang="ja-JP" altLang="en-US" sz="1600" b="1"/>
              <a:t>　　</a:t>
            </a:r>
            <a:endParaRPr lang="en-US" altLang="ja-JP" sz="1600" b="1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B9EC318B-43A6-4A11-46BD-3CEA3F71B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2" y="2725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EEC91D2-45BB-E814-59D5-57C6DD42B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2" y="4249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552BDAA5-57FF-B5BD-4828-761A1F9AB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2" y="57733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376076-3483-12E1-1644-1DC2D3FF8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242" y="3744582"/>
            <a:ext cx="6858000" cy="202070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4F33AA8-E9B3-0208-5C8F-EE819FF61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044" y="8626942"/>
            <a:ext cx="1287007" cy="1287007"/>
          </a:xfrm>
          <a:prstGeom prst="rect">
            <a:avLst/>
          </a:prstGeom>
        </p:spPr>
      </p:pic>
      <p:sp>
        <p:nvSpPr>
          <p:cNvPr id="12" name="矢印: 上向き折線 11">
            <a:extLst>
              <a:ext uri="{FF2B5EF4-FFF2-40B4-BE49-F238E27FC236}">
                <a16:creationId xmlns:a16="http://schemas.microsoft.com/office/drawing/2014/main" id="{EB460F94-93A0-375E-42F1-C25651E01E7E}"/>
              </a:ext>
            </a:extLst>
          </p:cNvPr>
          <p:cNvSpPr/>
          <p:nvPr/>
        </p:nvSpPr>
        <p:spPr>
          <a:xfrm rot="5400000">
            <a:off x="4660877" y="8777286"/>
            <a:ext cx="642350" cy="650930"/>
          </a:xfrm>
          <a:prstGeom prst="bent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162252A-9B18-A183-DE92-98A239158CFF}"/>
              </a:ext>
            </a:extLst>
          </p:cNvPr>
          <p:cNvSpPr/>
          <p:nvPr/>
        </p:nvSpPr>
        <p:spPr>
          <a:xfrm>
            <a:off x="-13873" y="54028"/>
            <a:ext cx="6913491" cy="1908343"/>
          </a:xfrm>
          <a:prstGeom prst="rect">
            <a:avLst/>
          </a:prstGeom>
          <a:gradFill>
            <a:gsLst>
              <a:gs pos="51000">
                <a:srgbClr val="FDFBD5"/>
              </a:gs>
              <a:gs pos="22000">
                <a:schemeClr val="accent2">
                  <a:lumMod val="20000"/>
                  <a:lumOff val="80000"/>
                </a:schemeClr>
              </a:gs>
              <a:gs pos="48828">
                <a:schemeClr val="tx2">
                  <a:lumMod val="25000"/>
                  <a:lumOff val="75000"/>
                </a:schemeClr>
              </a:gs>
              <a:gs pos="72000">
                <a:schemeClr val="accent2">
                  <a:lumMod val="20000"/>
                  <a:lumOff val="80000"/>
                </a:schemeClr>
              </a:gs>
              <a:gs pos="18000">
                <a:schemeClr val="accent2">
                  <a:lumMod val="60000"/>
                  <a:lumOff val="40000"/>
                </a:schemeClr>
              </a:gs>
              <a:gs pos="55000">
                <a:schemeClr val="accent2">
                  <a:lumMod val="40000"/>
                  <a:lumOff val="60000"/>
                </a:schemeClr>
              </a:gs>
              <a:gs pos="88991">
                <a:srgbClr val="FDFBD5"/>
              </a:gs>
              <a:gs pos="65000">
                <a:schemeClr val="accent5">
                  <a:lumMod val="20000"/>
                  <a:lumOff val="80000"/>
                </a:schemeClr>
              </a:gs>
              <a:gs pos="35000">
                <a:schemeClr val="accent1">
                  <a:lumMod val="20000"/>
                  <a:lumOff val="80000"/>
                </a:schemeClr>
              </a:gs>
              <a:gs pos="39000">
                <a:schemeClr val="accent1">
                  <a:lumMod val="60000"/>
                  <a:lumOff val="40000"/>
                </a:schemeClr>
              </a:gs>
            </a:gsLst>
            <a:lin ang="18900000" scaled="1"/>
          </a:gradFill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  <a:scene3d>
            <a:camera prst="orthographicFront"/>
            <a:lightRig rig="balanced" dir="t"/>
          </a:scene3d>
          <a:sp3d prstMaterial="matte">
            <a:bevelT w="0" h="25400"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  <a:sp3d>
              <a:bevelT w="19050"/>
              <a:bevelB w="6350"/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kumimoji="1" lang="ja-JP" altLang="en-U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沢木郵便局</a:t>
            </a:r>
            <a:r>
              <a:rPr kumimoji="1" lang="ja-JP" altLang="en-US" sz="4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オンライン</a:t>
            </a:r>
            <a:r>
              <a:rPr kumimoji="1" lang="ja-JP" altLang="en-U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診療</a:t>
            </a:r>
            <a:endParaRPr kumimoji="1" lang="en-US" altLang="ja-JP" sz="3201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3201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のお知らせ</a:t>
            </a:r>
            <a:endParaRPr kumimoji="1" lang="en-US" altLang="ja-JP" sz="3201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令和８年６月より、広域紋別病院受診中の方を対象に、沢木郵便局でオンライン診療を開始します。</a:t>
            </a:r>
            <a:endParaRPr kumimoji="1" lang="en-US" altLang="ja-JP" sz="1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近隣にお住まいの方で受診をご希望の方は、下記までお問い合わせください</a:t>
            </a:r>
            <a:r>
              <a:rPr kumimoji="1" lang="ja-JP" alt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。</a:t>
            </a:r>
            <a:endParaRPr kumimoji="1" lang="en-US" altLang="ja-JP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117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255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Aptos 本文</vt:lpstr>
      <vt:lpstr>游明朝</vt:lpstr>
      <vt:lpstr>Aptos</vt:lpstr>
      <vt:lpstr>Aptos Display</vt:lpstr>
      <vt:lpstr>Arial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智香 熊谷</dc:creator>
  <cp:lastModifiedBy>智香 熊谷</cp:lastModifiedBy>
  <cp:revision>33</cp:revision>
  <cp:lastPrinted>2026-04-29T05:19:10Z</cp:lastPrinted>
  <dcterms:created xsi:type="dcterms:W3CDTF">2026-03-16T06:14:54Z</dcterms:created>
  <dcterms:modified xsi:type="dcterms:W3CDTF">2026-04-30T04:25:09Z</dcterms:modified>
</cp:coreProperties>
</file>