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智香 熊谷" initials="智熊" lastIdx="1" clrIdx="0">
    <p:extLst>
      <p:ext uri="{19B8F6BF-5375-455C-9EA6-DF929625EA0E}">
        <p15:presenceInfo xmlns:p15="http://schemas.microsoft.com/office/powerpoint/2012/main" userId="290796445093056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2298" y="108"/>
      </p:cViewPr>
      <p:guideLst>
        <p:guide orient="horz" pos="3233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commentAuthors" Target="commentAuthor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2C4882-69AB-41FE-84A0-E89666FEEFA3}" type="datetimeFigureOut">
              <a:rPr kumimoji="1" lang="ja-JP" altLang="en-US" smtClean="0"/>
              <a:t>2026/4/29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3300" y="1252538"/>
            <a:ext cx="234156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18D432-97B7-459D-BB41-8BB580FEC8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5751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8542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085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3924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332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1212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3560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3631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6742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0477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2838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FBE9D-AE8D-4715-932B-AAAD94D891D2}" type="datetimeFigureOut">
              <a:rPr kumimoji="1" lang="ja-JP" altLang="en-US" smtClean="0"/>
              <a:t>2026/4/29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4226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2FBE9D-AE8D-4715-932B-AAAD94D891D2}" type="datetimeFigureOut">
              <a:rPr kumimoji="1" lang="ja-JP" altLang="en-US" smtClean="0"/>
              <a:t>2026/4/29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E534F5-0AA3-4E82-B179-3EF2345527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91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25F1136C-C07F-2DC7-67B7-01324BCB3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303AABAF-24D5-41C7-0EC2-E4B5075C12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C8F781B-6A60-C89D-B706-475074D2D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5D3854E-61AF-645A-5DAA-ED64CF64E4CE}"/>
              </a:ext>
            </a:extLst>
          </p:cNvPr>
          <p:cNvSpPr txBox="1"/>
          <p:nvPr/>
        </p:nvSpPr>
        <p:spPr>
          <a:xfrm>
            <a:off x="-13873" y="2383961"/>
            <a:ext cx="685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・</a:t>
            </a:r>
            <a:r>
              <a:rPr kumimoji="1" lang="ja-JP" altLang="en-US" b="1" dirty="0"/>
              <a:t>病院まで行くのが困難な方</a:t>
            </a:r>
            <a:endParaRPr kumimoji="1" lang="en-US" altLang="ja-JP" b="1" dirty="0"/>
          </a:p>
          <a:p>
            <a:r>
              <a:rPr kumimoji="1" lang="ja-JP" altLang="en-US" b="1" dirty="0"/>
              <a:t>・冬の外出が心配な方</a:t>
            </a:r>
            <a:endParaRPr kumimoji="1" lang="en-US" altLang="ja-JP" b="1" dirty="0"/>
          </a:p>
          <a:p>
            <a:r>
              <a:rPr kumimoji="1" lang="ja-JP" altLang="en-US" b="1" dirty="0"/>
              <a:t>・通院の負担を減らしたい方　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184805E-6333-ED8E-CC74-9F5745C93332}"/>
              </a:ext>
            </a:extLst>
          </p:cNvPr>
          <p:cNvSpPr txBox="1"/>
          <p:nvPr/>
        </p:nvSpPr>
        <p:spPr>
          <a:xfrm>
            <a:off x="13871" y="4238705"/>
            <a:ext cx="68580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kumimoji="1" lang="ja-JP" altLang="en-US" sz="2000" b="1" dirty="0"/>
              <a:t>当院のオンライン診療では、診療看護師（</a:t>
            </a:r>
            <a:r>
              <a:rPr kumimoji="1" lang="en-US" altLang="ja-JP" sz="2000" b="1" dirty="0"/>
              <a:t>NP</a:t>
            </a:r>
            <a:r>
              <a:rPr kumimoji="1" lang="ja-JP" altLang="en-US" sz="2000" b="1" dirty="0"/>
              <a:t>）</a:t>
            </a:r>
            <a:r>
              <a:rPr kumimoji="1" lang="en-US" altLang="ja-JP" sz="2000" b="1" dirty="0"/>
              <a:t>※</a:t>
            </a:r>
            <a:r>
              <a:rPr kumimoji="1" lang="ja-JP" altLang="en-US" sz="2000" b="1" dirty="0"/>
              <a:t>１が同席し、問診、視診、触診等を行います！</a:t>
            </a:r>
            <a:endParaRPr kumimoji="1" lang="en-US" altLang="ja-JP" sz="2000" b="1" dirty="0"/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kumimoji="1" lang="ja-JP" altLang="en-US" sz="2000" b="1" dirty="0"/>
              <a:t>お薬の説明もオンラインで行います！</a:t>
            </a:r>
            <a:endParaRPr kumimoji="1" lang="en-US" altLang="ja-JP" sz="2000" b="1" dirty="0"/>
          </a:p>
          <a:p>
            <a:r>
              <a:rPr kumimoji="1" lang="en-US" altLang="ja-JP" sz="1200" dirty="0"/>
              <a:t/>
            </a:r>
            <a:r>
              <a:rPr kumimoji="1" lang="en-US" altLang="ja-JP" sz="1400" dirty="0"/>
              <a:t>※</a:t>
            </a:r>
            <a:r>
              <a:rPr kumimoji="1" lang="ja-JP" altLang="en-US" sz="1400" dirty="0"/>
              <a:t>１　</a:t>
            </a:r>
            <a:r>
              <a:rPr lang="ja-JP" altLang="en-US" sz="1500" dirty="0">
                <a:solidFill>
                  <a:srgbClr val="000000"/>
                </a:solidFill>
                <a:latin typeface="游明朝" panose="02020400000000000000" pitchFamily="18" charset="-128"/>
                <a:ea typeface="Arimo"/>
                <a:cs typeface="Arimo"/>
              </a:rPr>
              <a:t>診療看護師（</a:t>
            </a:r>
            <a:r>
              <a:rPr lang="en-US" altLang="ja-JP" sz="1500" dirty="0">
                <a:solidFill>
                  <a:srgbClr val="000000"/>
                </a:solidFill>
                <a:latin typeface="游明朝" panose="02020400000000000000" pitchFamily="18" charset="-128"/>
                <a:ea typeface="Arimo"/>
                <a:cs typeface="Arimo"/>
              </a:rPr>
              <a:t>NP</a:t>
            </a:r>
            <a:r>
              <a:rPr lang="ja-JP" altLang="en-US" sz="1500" dirty="0">
                <a:solidFill>
                  <a:srgbClr val="000000"/>
                </a:solidFill>
                <a:latin typeface="游明朝" panose="02020400000000000000" pitchFamily="18" charset="-128"/>
                <a:ea typeface="Arimo"/>
                <a:cs typeface="Arimo"/>
              </a:rPr>
              <a:t>：</a:t>
            </a:r>
            <a:r>
              <a:rPr lang="en-US" altLang="ja-JP" sz="1500" dirty="0"/>
              <a:t>Nurse Practitioner</a:t>
            </a:r>
            <a:r>
              <a:rPr lang="ja-JP" altLang="en-US" sz="1500" dirty="0">
                <a:solidFill>
                  <a:srgbClr val="000000"/>
                </a:solidFill>
                <a:latin typeface="游明朝" panose="02020400000000000000" pitchFamily="18" charset="-128"/>
                <a:ea typeface="Arimo"/>
                <a:cs typeface="Arimo"/>
              </a:rPr>
              <a:t>）とは、医師と連携して診療を　支援する専門の看護師です。　　　　　　　　　　　　　　　　　　　　　　　　　　　　 　　　　</a:t>
            </a:r>
            <a:r>
              <a:rPr lang="en-US" altLang="ja-JP" sz="1400" dirty="0">
                <a:solidFill>
                  <a:srgbClr val="000000"/>
                </a:solidFill>
                <a:latin typeface="游明朝" panose="02020400000000000000" pitchFamily="18" charset="-128"/>
                <a:ea typeface="Arimo"/>
                <a:cs typeface="Arimo"/>
              </a:rPr>
              <a:t>※</a:t>
            </a:r>
            <a:r>
              <a:rPr lang="ja-JP" altLang="en-US" sz="1400" dirty="0">
                <a:solidFill>
                  <a:srgbClr val="000000"/>
                </a:solidFill>
                <a:latin typeface="游明朝" panose="02020400000000000000" pitchFamily="18" charset="-128"/>
                <a:ea typeface="Arimo"/>
                <a:cs typeface="Arimo"/>
              </a:rPr>
              <a:t>２　</a:t>
            </a:r>
            <a:r>
              <a:rPr lang="ja-JP" altLang="ja-JP" sz="1500" dirty="0"/>
              <a:t>診察は郵便局内の個室で行い、プライバシーに配慮しています。</a:t>
            </a:r>
            <a:r>
              <a:rPr lang="ja-JP" altLang="en-US" sz="1500" dirty="0">
                <a:solidFill>
                  <a:srgbClr val="000000"/>
                </a:solidFill>
                <a:latin typeface="游明朝" panose="02020400000000000000" pitchFamily="18" charset="-128"/>
                <a:ea typeface="Arimo"/>
                <a:cs typeface="Arimo"/>
              </a:rPr>
              <a:t/>
            </a:r>
            <a:endParaRPr kumimoji="1" lang="ja-JP" altLang="en-US" sz="1500" dirty="0"/>
          </a:p>
        </p:txBody>
      </p:sp>
      <p:graphicFrame>
        <p:nvGraphicFramePr>
          <p:cNvPr id="17" name="表 16">
            <a:extLst>
              <a:ext uri="{FF2B5EF4-FFF2-40B4-BE49-F238E27FC236}">
                <a16:creationId xmlns:a16="http://schemas.microsoft.com/office/drawing/2014/main" id="{11474CCB-42A3-385F-129B-DC4C3940F4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178685"/>
              </p:ext>
            </p:extLst>
          </p:nvPr>
        </p:nvGraphicFramePr>
        <p:xfrm>
          <a:off x="-13873" y="6007115"/>
          <a:ext cx="6871873" cy="4294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71873">
                  <a:extLst>
                    <a:ext uri="{9D8B030D-6E8A-4147-A177-3AD203B41FA5}">
                      <a16:colId xmlns:a16="http://schemas.microsoft.com/office/drawing/2014/main" val="120730444"/>
                    </a:ext>
                  </a:extLst>
                </a:gridCol>
              </a:tblGrid>
              <a:tr h="372709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ja-JP" altLang="en-US" sz="2200" kern="100" dirty="0">
                          <a:solidFill>
                            <a:schemeClr val="accent1"/>
                          </a:solidFill>
                          <a:effectLst/>
                        </a:rPr>
                        <a:t/>
                      </a:r>
                      <a:r>
                        <a:rPr lang="ja-JP" sz="2000" kern="100" dirty="0">
                          <a:solidFill>
                            <a:schemeClr val="accent1"/>
                          </a:solidFill>
                          <a:effectLst/>
                        </a:rPr>
                        <a:t>実施</a:t>
                      </a:r>
                      <a:r>
                        <a:rPr lang="ja-JP" altLang="en-US" sz="2000" kern="100" dirty="0">
                          <a:solidFill>
                            <a:schemeClr val="accent1"/>
                          </a:solidFill>
                          <a:effectLst/>
                        </a:rPr>
                        <a:t>場所・実施日時</a:t>
                      </a:r>
                      <a:endParaRPr lang="ja-JP" sz="1950" kern="100" dirty="0">
                        <a:solidFill>
                          <a:schemeClr val="accent1"/>
                        </a:solidFill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27000">
                          <a:schemeClr val="tx2">
                            <a:lumMod val="10000"/>
                            <a:lumOff val="90000"/>
                          </a:schemeClr>
                        </a:gs>
                        <a:gs pos="14000">
                          <a:srgbClr val="B2DEF3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45000"/>
                            <a:lumOff val="55000"/>
                          </a:schemeClr>
                        </a:gs>
                        <a:gs pos="41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42193238"/>
                  </a:ext>
                </a:extLst>
              </a:tr>
            </a:tbl>
          </a:graphicData>
        </a:graphic>
      </p:graphicFrame>
      <p:graphicFrame>
        <p:nvGraphicFramePr>
          <p:cNvPr id="19" name="表 18">
            <a:extLst>
              <a:ext uri="{FF2B5EF4-FFF2-40B4-BE49-F238E27FC236}">
                <a16:creationId xmlns:a16="http://schemas.microsoft.com/office/drawing/2014/main" id="{F2749F97-2F93-B04C-EBFF-A87AD11A26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158019"/>
              </p:ext>
            </p:extLst>
          </p:nvPr>
        </p:nvGraphicFramePr>
        <p:xfrm>
          <a:off x="13871" y="7811621"/>
          <a:ext cx="6871873" cy="3903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71873">
                  <a:extLst>
                    <a:ext uri="{9D8B030D-6E8A-4147-A177-3AD203B41FA5}">
                      <a16:colId xmlns:a16="http://schemas.microsoft.com/office/drawing/2014/main" val="1958273576"/>
                    </a:ext>
                  </a:extLst>
                </a:gridCol>
              </a:tblGrid>
              <a:tr h="211591"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ja-JP" altLang="en-US" sz="2000" kern="100" dirty="0">
                          <a:solidFill>
                            <a:schemeClr val="accent1"/>
                          </a:solidFill>
                          <a:effectLst/>
                        </a:rPr>
                        <a:t/>
                      </a:r>
                      <a:r>
                        <a:rPr lang="ja-JP" sz="2000" kern="100" dirty="0">
                          <a:solidFill>
                            <a:schemeClr val="accent1"/>
                          </a:solidFill>
                          <a:effectLst/>
                        </a:rPr>
                        <a:t>お問い合わせ・ご予約 </a:t>
                      </a:r>
                      <a:endParaRPr lang="ja-JP" sz="2000" kern="100" dirty="0">
                        <a:solidFill>
                          <a:schemeClr val="accent1"/>
                        </a:solidFill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gradFill>
                      <a:gsLst>
                        <a:gs pos="26000">
                          <a:schemeClr val="tx2">
                            <a:lumMod val="10000"/>
                            <a:lumOff val="90000"/>
                          </a:schemeClr>
                        </a:gs>
                        <a:gs pos="12000">
                          <a:srgbClr val="B2DEF3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42000">
                          <a:schemeClr val="accent1">
                            <a:lumMod val="45000"/>
                            <a:lumOff val="55000"/>
                          </a:schemeClr>
                        </a:gs>
                        <a:gs pos="57000">
                          <a:schemeClr val="accent1">
                            <a:lumMod val="45000"/>
                            <a:lumOff val="55000"/>
                          </a:schemeClr>
                        </a:gs>
                        <a:gs pos="69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04516136"/>
                  </a:ext>
                </a:extLst>
              </a:tr>
            </a:tbl>
          </a:graphicData>
        </a:graphic>
      </p:graphicFrame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3895AEB-9A2E-9583-B2F2-3819D7D8BCD8}"/>
              </a:ext>
            </a:extLst>
          </p:cNvPr>
          <p:cNvSpPr txBox="1"/>
          <p:nvPr/>
        </p:nvSpPr>
        <p:spPr>
          <a:xfrm>
            <a:off x="27742" y="6462374"/>
            <a:ext cx="68302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/>
            </a:r>
            <a:r>
              <a:rPr lang="ja-JP" altLang="en-US" sz="2000" b="1" dirty="0"/>
              <a:t>場　     所　北見幌内郵便局</a:t>
            </a:r>
            <a:endParaRPr lang="en-US" altLang="ja-JP" sz="2000" b="1" dirty="0"/>
          </a:p>
          <a:p>
            <a:r>
              <a:rPr lang="ja-JP" altLang="en-US" sz="2000" b="1" dirty="0"/>
              <a:t>   実   施  日　</a:t>
            </a:r>
            <a:r>
              <a:rPr lang="ja-JP" altLang="ja-JP" sz="2000" b="1" dirty="0"/>
              <a:t>毎月第</a:t>
            </a:r>
            <a:r>
              <a:rPr lang="en-US" altLang="ja-JP" sz="2000" b="1" dirty="0"/>
              <a:t>4</a:t>
            </a:r>
            <a:r>
              <a:rPr lang="ja-JP" altLang="ja-JP" sz="2000" b="1" dirty="0"/>
              <a:t>火曜日</a:t>
            </a:r>
            <a:r>
              <a:rPr lang="ja-JP" altLang="en-US" sz="2000" b="1" dirty="0"/>
              <a:t>（予約制）</a:t>
            </a:r>
            <a:endParaRPr lang="en-US" altLang="ja-JP" sz="2000" b="1" dirty="0"/>
          </a:p>
          <a:p>
            <a:r>
              <a:rPr lang="ja-JP" altLang="en-US" sz="2000" b="1" dirty="0"/>
              <a:t>   診察時間      </a:t>
            </a:r>
            <a:r>
              <a:rPr lang="en-US" altLang="ja-JP" sz="2000" b="1" dirty="0"/>
              <a:t>9:30~11:30</a:t>
            </a:r>
            <a:r>
              <a:rPr lang="ja-JP" altLang="en-US" sz="2000" b="1" dirty="0"/>
              <a:t>　　     </a:t>
            </a:r>
            <a:r>
              <a:rPr lang="en-US" altLang="ja-JP" sz="1600" dirty="0"/>
              <a:t>※</a:t>
            </a:r>
            <a:r>
              <a:rPr lang="ja-JP" altLang="en-US" sz="1600" dirty="0"/>
              <a:t>祝日等の場合は、第３又は</a:t>
            </a:r>
            <a:r>
              <a:rPr lang="ja-JP" altLang="en-US" dirty="0"/>
              <a:t>　　</a:t>
            </a:r>
            <a:endParaRPr lang="en-US" altLang="ja-JP" sz="2000" dirty="0"/>
          </a:p>
          <a:p>
            <a:r>
              <a:rPr kumimoji="1" lang="ja-JP" altLang="en-US" sz="2000" dirty="0"/>
              <a:t>  　　　　      </a:t>
            </a:r>
            <a:r>
              <a:rPr kumimoji="1" lang="en-US" altLang="ja-JP" sz="2000" b="1" dirty="0"/>
              <a:t>13:</a:t>
            </a:r>
            <a:r>
              <a:rPr lang="en-US" altLang="ja-JP" sz="2000" b="1" dirty="0"/>
              <a:t>30</a:t>
            </a:r>
            <a:r>
              <a:rPr lang="ja-JP" altLang="en-US" sz="2000" b="1" dirty="0"/>
              <a:t/>
            </a:r>
            <a:r>
              <a:rPr lang="en-US" altLang="ja-JP" b="1" dirty="0"/>
              <a:t>~</a:t>
            </a:r>
            <a:r>
              <a:rPr lang="en-US" altLang="ja-JP" sz="2000" b="1" dirty="0"/>
              <a:t>16:30</a:t>
            </a:r>
            <a:r>
              <a:rPr lang="ja-JP" altLang="en-US" sz="2000" b="1" dirty="0"/>
              <a:t> 　　  </a:t>
            </a:r>
            <a:r>
              <a:rPr lang="ja-JP" altLang="en-US" sz="1600" dirty="0"/>
              <a:t>第５火曜日に変更となります。</a:t>
            </a:r>
            <a:endParaRPr kumimoji="1" lang="ja-JP" altLang="en-US" sz="2000" dirty="0">
              <a:latin typeface="Aptos 本文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E0EF968-3590-C5A6-9FE7-0C8BCE26F9BB}"/>
              </a:ext>
            </a:extLst>
          </p:cNvPr>
          <p:cNvSpPr txBox="1"/>
          <p:nvPr/>
        </p:nvSpPr>
        <p:spPr>
          <a:xfrm>
            <a:off x="-139157" y="8236461"/>
            <a:ext cx="392608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/>
              <a:t>　</a:t>
            </a:r>
            <a:r>
              <a:rPr lang="ja-JP" altLang="ja-JP" sz="2400" b="1" dirty="0"/>
              <a:t>広域紋別病院</a:t>
            </a:r>
            <a:r>
              <a:rPr lang="ja-JP" altLang="en-US" sz="2400" b="1" dirty="0"/>
              <a:t>　</a:t>
            </a:r>
            <a:r>
              <a:rPr lang="ja-JP" altLang="ja-JP" sz="2400" dirty="0"/>
              <a:t/>
            </a:r>
          </a:p>
          <a:p>
            <a:pPr lvl="0"/>
            <a:r>
              <a:rPr lang="ja-JP" altLang="ja-JP" dirty="0"/>
              <a:t>　</a:t>
            </a:r>
            <a:r>
              <a:rPr lang="en-US" altLang="ja-JP" dirty="0"/>
              <a:t/>
            </a:r>
            <a:r>
              <a:rPr lang="en-US" altLang="ja-JP" sz="2400" b="1" dirty="0"/>
              <a:t>0158-24-3111</a:t>
            </a:r>
            <a:endParaRPr lang="en-US" altLang="ja-JP" sz="2400" dirty="0"/>
          </a:p>
          <a:p>
            <a:r>
              <a:rPr lang="ja-JP" altLang="ja-JP" dirty="0"/>
              <a:t>　</a:t>
            </a:r>
            <a:r>
              <a:rPr lang="ja-JP" altLang="en-US" dirty="0"/>
              <a:t/>
            </a:r>
            <a:r>
              <a:rPr lang="ja-JP" altLang="ja-JP" dirty="0"/>
              <a:t>平日</a:t>
            </a:r>
            <a:r>
              <a:rPr lang="en-US" altLang="ja-JP" dirty="0"/>
              <a:t>      9;00~17:00</a:t>
            </a:r>
            <a:endParaRPr lang="ja-JP" altLang="ja-JP" dirty="0"/>
          </a:p>
          <a:p>
            <a:r>
              <a:rPr lang="ja-JP" altLang="en-US" sz="1600" dirty="0"/>
              <a:t>　</a:t>
            </a:r>
            <a:r>
              <a:rPr lang="ja-JP" altLang="ja-JP" sz="1400" b="1" dirty="0"/>
              <a:t>「郵便局オンライン診療について」</a:t>
            </a:r>
            <a:r>
              <a:rPr lang="ja-JP" altLang="ja-JP" sz="1400" dirty="0"/>
              <a:t>と</a:t>
            </a:r>
            <a:endParaRPr lang="en-US" altLang="ja-JP" sz="1400" dirty="0"/>
          </a:p>
          <a:p>
            <a:r>
              <a:rPr lang="ja-JP" altLang="en-US" sz="1400" dirty="0"/>
              <a:t>　   </a:t>
            </a:r>
            <a:r>
              <a:rPr lang="ja-JP" altLang="ja-JP" sz="1400" dirty="0"/>
              <a:t>お伝えください。</a:t>
            </a:r>
            <a:endParaRPr kumimoji="1" lang="ja-JP" altLang="en-US" sz="1400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58A404E-B926-112A-6914-BEFB9FA4E631}"/>
              </a:ext>
            </a:extLst>
          </p:cNvPr>
          <p:cNvSpPr txBox="1"/>
          <p:nvPr/>
        </p:nvSpPr>
        <p:spPr>
          <a:xfrm>
            <a:off x="3659629" y="8262269"/>
            <a:ext cx="2385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/>
              <a:t>詳しい利用方法はこの</a:t>
            </a:r>
            <a:r>
              <a:rPr lang="en-US" altLang="ja-JP" sz="1600" b="1" dirty="0"/>
              <a:t>QR</a:t>
            </a:r>
            <a:r>
              <a:rPr lang="ja-JP" altLang="en-US" sz="1600" b="1" dirty="0"/>
              <a:t>コードから</a:t>
            </a:r>
            <a:endParaRPr lang="ja-JP" altLang="en-US" sz="1600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91B3F38-4F36-A1E2-E0D4-5FB7FD4467C9}"/>
              </a:ext>
            </a:extLst>
          </p:cNvPr>
          <p:cNvSpPr txBox="1"/>
          <p:nvPr/>
        </p:nvSpPr>
        <p:spPr>
          <a:xfrm>
            <a:off x="-13873" y="2032443"/>
            <a:ext cx="6885749" cy="400110"/>
          </a:xfrm>
          <a:prstGeom prst="rect">
            <a:avLst/>
          </a:prstGeom>
          <a:gradFill>
            <a:gsLst>
              <a:gs pos="31000">
                <a:schemeClr val="accent4">
                  <a:lumMod val="20000"/>
                  <a:lumOff val="80000"/>
                </a:schemeClr>
              </a:gs>
              <a:gs pos="19000">
                <a:srgbClr val="B2DEF3"/>
              </a:gs>
              <a:gs pos="700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11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1"/>
                </a:solidFill>
              </a:rPr>
              <a:t>通院でお困りの方におすすめです！　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4418275-4350-B810-BC74-8C4E6AB8E92D}"/>
              </a:ext>
            </a:extLst>
          </p:cNvPr>
          <p:cNvSpPr txBox="1"/>
          <p:nvPr/>
        </p:nvSpPr>
        <p:spPr>
          <a:xfrm>
            <a:off x="27742" y="3287407"/>
            <a:ext cx="6871872" cy="861774"/>
          </a:xfrm>
          <a:prstGeom prst="rect">
            <a:avLst/>
          </a:prstGeom>
          <a:gradFill>
            <a:gsLst>
              <a:gs pos="31000">
                <a:schemeClr val="accent4">
                  <a:lumMod val="20000"/>
                  <a:lumOff val="80000"/>
                </a:schemeClr>
              </a:gs>
              <a:gs pos="49000">
                <a:srgbClr val="B2DEF3"/>
              </a:gs>
              <a:gs pos="400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43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ja-JP" altLang="en-US" sz="2500" b="1" dirty="0">
                <a:solidFill>
                  <a:schemeClr val="accent1"/>
                </a:solidFill>
              </a:rPr>
              <a:t>診察、服薬指導、薬の受け取りやお支払いまで　　　　　　ご自宅と郵便局で完結できます！</a:t>
            </a:r>
            <a:endParaRPr lang="ja-JP" altLang="en-US" sz="2500" dirty="0">
              <a:solidFill>
                <a:schemeClr val="accent1"/>
              </a:solidFill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162252A-9B18-A183-DE92-98A239158CFF}"/>
              </a:ext>
            </a:extLst>
          </p:cNvPr>
          <p:cNvSpPr/>
          <p:nvPr/>
        </p:nvSpPr>
        <p:spPr>
          <a:xfrm>
            <a:off x="-27742" y="42958"/>
            <a:ext cx="6871869" cy="1908215"/>
          </a:xfrm>
          <a:prstGeom prst="rect">
            <a:avLst/>
          </a:prstGeom>
          <a:gradFill>
            <a:gsLst>
              <a:gs pos="12000">
                <a:schemeClr val="accent2">
                  <a:lumMod val="60000"/>
                  <a:lumOff val="40000"/>
                </a:schemeClr>
              </a:gs>
              <a:gs pos="22000">
                <a:schemeClr val="accent2">
                  <a:lumMod val="20000"/>
                  <a:lumOff val="80000"/>
                </a:schemeClr>
              </a:gs>
              <a:gs pos="48828">
                <a:schemeClr val="tx2">
                  <a:lumMod val="25000"/>
                  <a:lumOff val="75000"/>
                </a:schemeClr>
              </a:gs>
              <a:gs pos="72000">
                <a:schemeClr val="accent2">
                  <a:lumMod val="20000"/>
                  <a:lumOff val="80000"/>
                </a:schemeClr>
              </a:gs>
              <a:gs pos="18000">
                <a:schemeClr val="accent2">
                  <a:lumMod val="40000"/>
                  <a:lumOff val="60000"/>
                </a:schemeClr>
              </a:gs>
              <a:gs pos="55000">
                <a:schemeClr val="accent4">
                  <a:lumMod val="60000"/>
                  <a:lumOff val="40000"/>
                </a:schemeClr>
              </a:gs>
              <a:gs pos="6500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20000"/>
                  <a:lumOff val="80000"/>
                </a:schemeClr>
              </a:gs>
              <a:gs pos="39000">
                <a:schemeClr val="accent1">
                  <a:lumMod val="30000"/>
                  <a:lumOff val="70000"/>
                </a:schemeClr>
              </a:gs>
            </a:gsLst>
            <a:lin ang="18900000" scaled="1"/>
          </a:gradFill>
          <a:effectLst>
            <a:outerShdw blurRad="50800" dist="50800" dir="5400000" algn="ctr" rotWithShape="0">
              <a:schemeClr val="accent1">
                <a:lumMod val="60000"/>
                <a:lumOff val="40000"/>
              </a:schemeClr>
            </a:outerShdw>
          </a:effectLst>
          <a:scene3d>
            <a:camera prst="orthographicFront"/>
            <a:lightRig rig="balanced" dir="t"/>
          </a:scene3d>
          <a:sp3d prstMaterial="matte">
            <a:bevelT w="0" h="25400"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  <a:sp3d>
              <a:bevelT w="19050"/>
              <a:bevelB w="6350"/>
            </a:sp3d>
          </a:bodyPr>
          <a:lstStyle/>
          <a:p>
            <a:pPr algn="ctr"/>
            <a:r>
              <a:rPr kumimoji="1" lang="ja-JP" altLang="en-US" sz="3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北見幌内郵便局</a:t>
            </a:r>
            <a:r>
              <a:rPr kumimoji="1" lang="ja-JP" altLang="en-US" sz="4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オンライン</a:t>
            </a:r>
            <a:r>
              <a:rPr kumimoji="1" lang="ja-JP" altLang="en-US" sz="3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診療</a:t>
            </a:r>
            <a:endParaRPr kumimoji="1" lang="en-US" altLang="ja-JP" sz="32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ja-JP" altLang="en-US" sz="3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のお知らせ</a:t>
            </a:r>
            <a:endParaRPr kumimoji="1" lang="en-US" altLang="ja-JP" sz="32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 kumimoji="1" lang="ja-JP" altLang="en-US" sz="1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令和８年１月より、広域紋別病院受診中の方を対象に、北見幌内郵便局でオンライン診療を開始しました。</a:t>
            </a:r>
            <a:endParaRPr kumimoji="1" lang="en-US" altLang="ja-JP" sz="14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 kumimoji="1" lang="ja-JP" altLang="en-US" sz="1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近隣にお住まいの方で受診をご希望の方は、下記までお問い合わせください</a:t>
            </a:r>
            <a:r>
              <a:rPr kumimoji="1" lang="ja-JP" alt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。</a:t>
            </a:r>
            <a:endParaRPr kumimoji="1" lang="en-US" altLang="ja-JP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DE67145-FE5C-0772-1FB4-2167A9B4C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3202" y="3088026"/>
            <a:ext cx="6858000" cy="204436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4F33AA8-E9B3-0208-5C8F-EE819FF61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1697" y="8566041"/>
            <a:ext cx="1287006" cy="1287006"/>
          </a:xfrm>
          <a:prstGeom prst="rect">
            <a:avLst/>
          </a:prstGeom>
        </p:spPr>
      </p:pic>
      <p:sp>
        <p:nvSpPr>
          <p:cNvPr id="8" name="矢印: 上向き折線 7">
            <a:extLst>
              <a:ext uri="{FF2B5EF4-FFF2-40B4-BE49-F238E27FC236}">
                <a16:creationId xmlns:a16="http://schemas.microsoft.com/office/drawing/2014/main" id="{B3189C9D-9219-7D91-5611-6B2F0A78508D}"/>
              </a:ext>
            </a:extLst>
          </p:cNvPr>
          <p:cNvSpPr/>
          <p:nvPr/>
        </p:nvSpPr>
        <p:spPr>
          <a:xfrm rot="5400000">
            <a:off x="4625235" y="8835404"/>
            <a:ext cx="642350" cy="650929"/>
          </a:xfrm>
          <a:prstGeom prst="bentUp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48117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223</TotalTime>
  <Words>261</Words>
  <Application>Microsoft Office PowerPoint</Application>
  <PresentationFormat>A4 210 x 297 mm</PresentationFormat>
  <Paragraphs>24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Aptos 本文</vt:lpstr>
      <vt:lpstr>游ゴシック</vt:lpstr>
      <vt:lpstr>游明朝</vt:lpstr>
      <vt:lpstr>Aptos</vt:lpstr>
      <vt:lpstr>Aptos Display</vt:lpstr>
      <vt:lpstr>Arial</vt:lpstr>
      <vt:lpstr>Wingdings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智香 熊谷</dc:creator>
  <cp:lastModifiedBy>智香 熊谷</cp:lastModifiedBy>
  <cp:revision>30</cp:revision>
  <cp:lastPrinted>2026-04-29T02:22:08Z</cp:lastPrinted>
  <dcterms:created xsi:type="dcterms:W3CDTF">2026-03-16T06:14:54Z</dcterms:created>
  <dcterms:modified xsi:type="dcterms:W3CDTF">2026-04-29T02:23:17Z</dcterms:modified>
</cp:coreProperties>
</file>