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58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456E"/>
    <a:srgbClr val="E4F8F8"/>
    <a:srgbClr val="C8F0F0"/>
    <a:srgbClr val="DCEBF8"/>
    <a:srgbClr val="FFB9B9"/>
    <a:srgbClr val="DE0000"/>
    <a:srgbClr val="F5FCF2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43F2F1-1119-4C33-B587-F705FB7A5A65}" v="10" dt="2026-08-19T05:45:54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59" autoAdjust="0"/>
    <p:restoredTop sz="94781" autoAdjust="0"/>
  </p:normalViewPr>
  <p:slideViewPr>
    <p:cSldViewPr snapToGrid="0">
      <p:cViewPr varScale="1">
        <p:scale>
          <a:sx n="79" d="100"/>
          <a:sy n="79" d="100"/>
        </p:scale>
        <p:origin x="3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786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51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97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095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97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10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01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30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763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923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682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1F50B5-2EBB-4572-9097-3A8A243B4AC6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D4195-8C22-4924-B389-3FAA2BFFF8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640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10" Type="http://schemas.openxmlformats.org/officeDocument/2006/relationships/image" Target="../media/image29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1C9DB82-A822-F45F-E8C0-F3E4F5170A96}"/>
              </a:ext>
            </a:extLst>
          </p:cNvPr>
          <p:cNvSpPr/>
          <p:nvPr/>
        </p:nvSpPr>
        <p:spPr>
          <a:xfrm>
            <a:off x="430479" y="5039552"/>
            <a:ext cx="6165583" cy="2739942"/>
          </a:xfrm>
          <a:prstGeom prst="rect">
            <a:avLst/>
          </a:prstGeom>
          <a:solidFill>
            <a:srgbClr val="E4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1A752E6-53AF-2E1D-0264-97C31EF41325}"/>
              </a:ext>
            </a:extLst>
          </p:cNvPr>
          <p:cNvSpPr txBox="1"/>
          <p:nvPr/>
        </p:nvSpPr>
        <p:spPr>
          <a:xfrm>
            <a:off x="430480" y="190455"/>
            <a:ext cx="6124707" cy="36933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 w="88900" cmpd="thickThin">
            <a:solidFill>
              <a:srgbClr val="F7F7F7"/>
            </a:solidFill>
          </a:ln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雄武町防災情報サービスの利用方法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A4159A6-CAA2-57B1-E4F8-3CD6A018FC2B}"/>
              </a:ext>
            </a:extLst>
          </p:cNvPr>
          <p:cNvSpPr txBox="1"/>
          <p:nvPr/>
        </p:nvSpPr>
        <p:spPr>
          <a:xfrm>
            <a:off x="430480" y="650240"/>
            <a:ext cx="1956459" cy="307777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Android</a:t>
            </a:r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端末の場合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6652E1-EE85-5032-E8C5-6187F94D5C03}"/>
              </a:ext>
            </a:extLst>
          </p:cNvPr>
          <p:cNvSpPr txBox="1"/>
          <p:nvPr/>
        </p:nvSpPr>
        <p:spPr>
          <a:xfrm>
            <a:off x="2514604" y="650240"/>
            <a:ext cx="1956459" cy="307777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iOS</a:t>
            </a:r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端末の場合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98D24BE-5B30-340D-C9D9-9CF39E6CF1EF}"/>
              </a:ext>
            </a:extLst>
          </p:cNvPr>
          <p:cNvSpPr txBox="1"/>
          <p:nvPr/>
        </p:nvSpPr>
        <p:spPr>
          <a:xfrm>
            <a:off x="4598728" y="650240"/>
            <a:ext cx="1956459" cy="307777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端末の場合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9A05344-C822-AEE8-519B-5F4D94B666EF}"/>
              </a:ext>
            </a:extLst>
          </p:cNvPr>
          <p:cNvSpPr txBox="1"/>
          <p:nvPr/>
        </p:nvSpPr>
        <p:spPr>
          <a:xfrm>
            <a:off x="430480" y="964979"/>
            <a:ext cx="1956459" cy="2446824"/>
          </a:xfrm>
          <a:prstGeom prst="rect">
            <a:avLst/>
          </a:prstGeom>
          <a:solidFill>
            <a:srgbClr val="F7F7F7"/>
          </a:solidFill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>
              <a:defRPr kumimoji="1"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①右の</a:t>
            </a:r>
            <a:r>
              <a:rPr lang="en-US" altLang="ja-JP" dirty="0"/>
              <a:t>QR</a:t>
            </a:r>
            <a:r>
              <a:rPr lang="ja-JP" altLang="en-US" dirty="0"/>
              <a:t>コードを</a:t>
            </a:r>
            <a:endParaRPr lang="en-US" altLang="ja-JP" dirty="0"/>
          </a:p>
          <a:p>
            <a:r>
              <a:rPr lang="ja-JP" altLang="en-US" dirty="0"/>
              <a:t>　　読み取るか、</a:t>
            </a:r>
            <a:endParaRPr lang="en-US" altLang="ja-JP" dirty="0"/>
          </a:p>
          <a:p>
            <a:r>
              <a:rPr lang="ja-JP" altLang="en-US" dirty="0"/>
              <a:t>　　下記</a:t>
            </a:r>
            <a:r>
              <a:rPr lang="en-US" altLang="ja-JP" dirty="0"/>
              <a:t>URL</a:t>
            </a:r>
            <a:r>
              <a:rPr lang="ja-JP" altLang="en-US" dirty="0"/>
              <a:t>にアク</a:t>
            </a:r>
            <a:endParaRPr lang="en-US" altLang="ja-JP" dirty="0"/>
          </a:p>
          <a:p>
            <a:r>
              <a:rPr lang="ja-JP" altLang="en-US" dirty="0"/>
              <a:t>　　セスします。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https://hkd-oumucho.skynet-broadcaster.com/rad-web/</a:t>
            </a:r>
          </a:p>
          <a:p>
            <a:endParaRPr lang="en-US" altLang="ja-JP" dirty="0"/>
          </a:p>
          <a:p>
            <a:r>
              <a:rPr lang="ja-JP" altLang="en-US" dirty="0"/>
              <a:t>②ブラウザアプリ（</a:t>
            </a:r>
            <a:r>
              <a:rPr lang="en-US" altLang="ja-JP" dirty="0"/>
              <a:t>Google Chrome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lang="ja-JP" altLang="en-US" dirty="0"/>
              <a:t>   にて開きます。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③右上のメニューバーを選択し、</a:t>
            </a:r>
            <a:endParaRPr lang="en-US" altLang="ja-JP" dirty="0"/>
          </a:p>
          <a:p>
            <a:r>
              <a:rPr lang="ja-JP" altLang="en-US" dirty="0"/>
              <a:t>「ホーム画面に追加」を選択します。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④「インストール」を選択し、確認画面</a:t>
            </a:r>
            <a:endParaRPr lang="en-US" altLang="ja-JP" dirty="0"/>
          </a:p>
          <a:p>
            <a:r>
              <a:rPr lang="ja-JP" altLang="en-US" dirty="0"/>
              <a:t>にてもう一度「インストール」を選択</a:t>
            </a:r>
            <a:endParaRPr lang="en-US" altLang="ja-JP" dirty="0"/>
          </a:p>
          <a:p>
            <a:r>
              <a:rPr lang="ja-JP" altLang="en-US" dirty="0"/>
              <a:t>します。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37D3E24-BC07-A4F3-E486-CC11A0427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200" y="964979"/>
            <a:ext cx="725200" cy="72797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6E863CA-75F4-E99E-2FF9-F479CFD8EC5F}"/>
              </a:ext>
            </a:extLst>
          </p:cNvPr>
          <p:cNvSpPr txBox="1"/>
          <p:nvPr/>
        </p:nvSpPr>
        <p:spPr>
          <a:xfrm>
            <a:off x="2514604" y="964979"/>
            <a:ext cx="1956459" cy="2446824"/>
          </a:xfrm>
          <a:prstGeom prst="rect">
            <a:avLst/>
          </a:prstGeom>
          <a:solidFill>
            <a:srgbClr val="F7F7F7"/>
          </a:solidFill>
        </p:spPr>
        <p:txBody>
          <a:bodyPr wrap="square" lIns="36000" rIns="36000" rtlCol="0">
            <a:spAutoFit/>
          </a:bodyPr>
          <a:lstStyle/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①右の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コードを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読み取るか、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下記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にアク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セスします。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https://hkd-oumucho.skynet-broadcaster.com/rad-web/</a:t>
            </a:r>
          </a:p>
          <a:p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②ブラウザアプリ（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Safari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）にて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   開きます。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③アップロード（   　）ボタンを選択し、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「ホーム画面に追加」を選択します。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④右上の「追加」を選択します。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48A74E2-4479-C9B8-630A-946D94CDA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24" y="964979"/>
            <a:ext cx="725200" cy="72797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E97F01E-149A-0579-61E8-8B39B1446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995" y="2492582"/>
            <a:ext cx="174541" cy="18832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FE2620F-C9ED-816A-9A0E-92B56CEA7757}"/>
              </a:ext>
            </a:extLst>
          </p:cNvPr>
          <p:cNvSpPr txBox="1"/>
          <p:nvPr/>
        </p:nvSpPr>
        <p:spPr>
          <a:xfrm>
            <a:off x="4598728" y="964979"/>
            <a:ext cx="1956459" cy="2446824"/>
          </a:xfrm>
          <a:prstGeom prst="rect">
            <a:avLst/>
          </a:prstGeom>
          <a:solidFill>
            <a:srgbClr val="F7F7F7"/>
          </a:solidFill>
        </p:spPr>
        <p:txBody>
          <a:bodyPr wrap="square" lIns="36000" rIns="36000" rtlCol="0">
            <a:spAutoFit/>
          </a:bodyPr>
          <a:lstStyle/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①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Web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ブラウザ（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Edge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）にて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   下記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を入力します。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https://hkd-oumucho.skynet-broadcaster.com/rad-web/</a:t>
            </a:r>
          </a:p>
          <a:p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②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Enter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を選択して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リンク先を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開きます。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③右上のメニューバー（     ）をクリックし、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「その他のツール」ー「アプリ」から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   「雄武町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RAD-WEB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のインストール」を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クリックします。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④確認画面にて「インストール」を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   クリックします。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38B2A82-4696-88D2-365C-A787D9F22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647" y="2221732"/>
            <a:ext cx="195378" cy="191036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D70DF52-D0B7-29D5-AB71-06BC007A31D5}"/>
              </a:ext>
            </a:extLst>
          </p:cNvPr>
          <p:cNvSpPr txBox="1"/>
          <p:nvPr/>
        </p:nvSpPr>
        <p:spPr>
          <a:xfrm>
            <a:off x="430480" y="3476789"/>
            <a:ext cx="6124707" cy="1477328"/>
          </a:xfrm>
          <a:prstGeom prst="rect">
            <a:avLst/>
          </a:prstGeom>
          <a:solidFill>
            <a:srgbClr val="F5FCF2"/>
          </a:solidFill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>
              <a:defRPr kumimoji="1"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dirty="0"/>
              <a:t>⑤アプリがインストールされますので、インストールされたアプリのアイコン（       ）を選択します。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⑥「通知設定」を選択し、赤色の通知設定ボタンが</a:t>
            </a:r>
            <a:endParaRPr lang="en-US" altLang="ja-JP" dirty="0"/>
          </a:p>
          <a:p>
            <a:r>
              <a:rPr lang="ja-JP" altLang="en-US" dirty="0"/>
              <a:t>   「通知を許可する（現在：非許可）」の場合は</a:t>
            </a:r>
            <a:r>
              <a:rPr lang="en-US" altLang="ja-JP" dirty="0"/>
              <a:t>1</a:t>
            </a:r>
            <a:r>
              <a:rPr lang="ja-JP" altLang="en-US" dirty="0"/>
              <a:t>度選択します。</a:t>
            </a:r>
            <a:endParaRPr lang="en-US" altLang="ja-JP" dirty="0"/>
          </a:p>
          <a:p>
            <a:r>
              <a:rPr lang="ja-JP" altLang="en-US" dirty="0"/>
              <a:t>「通知を解除する（現在：許可中）」に変わったことを確認し、</a:t>
            </a:r>
            <a:endParaRPr lang="en-US" altLang="ja-JP" dirty="0"/>
          </a:p>
          <a:p>
            <a:r>
              <a:rPr lang="ja-JP" altLang="en-US" dirty="0"/>
              <a:t>左上の「←戻る」を選択します。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⑦以上で初回設定は完了となります。</a:t>
            </a:r>
            <a:endParaRPr lang="en-US" altLang="ja-JP" dirty="0"/>
          </a:p>
          <a:p>
            <a:r>
              <a:rPr lang="ja-JP" altLang="en-US" dirty="0"/>
              <a:t>   黄色い「放送視聴」ボタンを選択することで、視聴画面が開かれます。</a:t>
            </a:r>
            <a:endParaRPr lang="en-US" altLang="ja-JP" dirty="0"/>
          </a:p>
          <a:p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D3FA4801-1B73-E368-A803-5B534541C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0798" y="3486315"/>
            <a:ext cx="228429" cy="220712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2F00C81D-400B-3B3C-13DE-DAB3234267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464" y="4516509"/>
            <a:ext cx="1166762" cy="385759"/>
          </a:xfrm>
          <a:prstGeom prst="rect">
            <a:avLst/>
          </a:prstGeom>
        </p:spPr>
      </p:pic>
      <p:sp>
        <p:nvSpPr>
          <p:cNvPr id="31" name="矢印: 下 30">
            <a:extLst>
              <a:ext uri="{FF2B5EF4-FFF2-40B4-BE49-F238E27FC236}">
                <a16:creationId xmlns:a16="http://schemas.microsoft.com/office/drawing/2014/main" id="{AB87DD3E-F459-81D6-2BAA-25AF1D0B9944}"/>
              </a:ext>
            </a:extLst>
          </p:cNvPr>
          <p:cNvSpPr/>
          <p:nvPr/>
        </p:nvSpPr>
        <p:spPr>
          <a:xfrm>
            <a:off x="5168583" y="4067178"/>
            <a:ext cx="390525" cy="11707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1B3BD637-0749-F586-5E07-3AC5229C3E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8728" y="3850415"/>
            <a:ext cx="1501522" cy="198627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7D39B95C-B287-42FD-0DFD-AE0A29D920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8728" y="4202390"/>
            <a:ext cx="1501522" cy="199254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354C4D5B-E85E-4526-4406-7E89092F19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8327" y="5149705"/>
            <a:ext cx="3460781" cy="1751273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F681995-32DF-B511-C940-9460A5F05125}"/>
              </a:ext>
            </a:extLst>
          </p:cNvPr>
          <p:cNvSpPr txBox="1"/>
          <p:nvPr/>
        </p:nvSpPr>
        <p:spPr>
          <a:xfrm>
            <a:off x="2098327" y="6650013"/>
            <a:ext cx="3440461" cy="250966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kumimoji="1" lang="en-US" altLang="ja-JP" sz="7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2026-08-04 14:00 </a:t>
            </a:r>
            <a:r>
              <a:rPr kumimoji="1" lang="ja-JP" altLang="en-US" sz="7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暴風雪警報が発表されました。　屋外にいる方は屋内へ退避して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4D5852F-81C3-A1A2-E70E-6636139FC858}"/>
              </a:ext>
            </a:extLst>
          </p:cNvPr>
          <p:cNvSpPr txBox="1"/>
          <p:nvPr/>
        </p:nvSpPr>
        <p:spPr>
          <a:xfrm>
            <a:off x="533399" y="5373000"/>
            <a:ext cx="1433513" cy="18042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lIns="36000" tIns="36000" rIns="36000" bIns="36000" rtlCol="0">
            <a:sp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sz="700" b="1" dirty="0"/>
              <a:t>最新放送の再生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8FB91BC-3E35-EAD5-095A-1CE7E2E2583D}"/>
              </a:ext>
            </a:extLst>
          </p:cNvPr>
          <p:cNvSpPr txBox="1"/>
          <p:nvPr/>
        </p:nvSpPr>
        <p:spPr>
          <a:xfrm>
            <a:off x="533399" y="5561966"/>
            <a:ext cx="1433513" cy="395869"/>
          </a:xfrm>
          <a:prstGeom prst="rect">
            <a:avLst/>
          </a:prstGeom>
          <a:solidFill>
            <a:srgbClr val="DCEBF8"/>
          </a:solidFill>
        </p:spPr>
        <p:txBody>
          <a:bodyPr wrap="square" lIns="36000" tIns="36000" rIns="36000" bIns="36000" rtlCol="0">
            <a:sp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最新の音声を視聴可能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▸放送日時の確認が可能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▸更新時には自動で最新化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5AF3D98-A345-EC31-A5AD-76FBB815A302}"/>
              </a:ext>
            </a:extLst>
          </p:cNvPr>
          <p:cNvSpPr txBox="1"/>
          <p:nvPr/>
        </p:nvSpPr>
        <p:spPr>
          <a:xfrm>
            <a:off x="533399" y="6073719"/>
            <a:ext cx="1433513" cy="180425"/>
          </a:xfrm>
          <a:prstGeom prst="rect">
            <a:avLst/>
          </a:prstGeom>
          <a:solidFill>
            <a:srgbClr val="DE0000"/>
          </a:solidFill>
        </p:spPr>
        <p:txBody>
          <a:bodyPr wrap="square" lIns="36000" tIns="36000" rIns="36000" bIns="36000" rtlCol="0">
            <a:sp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sz="700" b="1" dirty="0"/>
              <a:t>過去の音声放送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2167273-1063-7632-5DED-A1511822E24C}"/>
              </a:ext>
            </a:extLst>
          </p:cNvPr>
          <p:cNvSpPr txBox="1"/>
          <p:nvPr/>
        </p:nvSpPr>
        <p:spPr>
          <a:xfrm>
            <a:off x="533399" y="6254144"/>
            <a:ext cx="1433513" cy="395869"/>
          </a:xfrm>
          <a:prstGeom prst="rect">
            <a:avLst/>
          </a:prstGeom>
          <a:solidFill>
            <a:srgbClr val="FFB9B9"/>
          </a:solidFill>
        </p:spPr>
        <p:txBody>
          <a:bodyPr wrap="square" lIns="36000" tIns="36000" rIns="36000" bIns="36000" rtlCol="0">
            <a:sp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直近</a:t>
            </a:r>
            <a:r>
              <a:rPr lang="en-US" altLang="ja-JP" sz="700" dirty="0">
                <a:solidFill>
                  <a:schemeClr val="tx1"/>
                </a:solidFill>
              </a:rPr>
              <a:t>5</a:t>
            </a:r>
            <a:r>
              <a:rPr lang="ja-JP" altLang="en-US" sz="700" dirty="0">
                <a:solidFill>
                  <a:schemeClr val="tx1"/>
                </a:solidFill>
              </a:rPr>
              <a:t>件の放送をそれぞれ視聴可能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▸放送日時の確認が可能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▸更新時には自動で最新化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C09C3BD-734D-DAF5-73A2-1E7E5AC646B2}"/>
              </a:ext>
            </a:extLst>
          </p:cNvPr>
          <p:cNvSpPr txBox="1"/>
          <p:nvPr/>
        </p:nvSpPr>
        <p:spPr>
          <a:xfrm>
            <a:off x="1771943" y="7015843"/>
            <a:ext cx="1898381" cy="18042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lIns="36000" tIns="36000" rIns="36000" bIns="36000" rtlCol="0">
            <a:sp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sz="700" b="1" dirty="0"/>
              <a:t>最新のテロップ放送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6948960-5136-E086-0C48-4F2C2D093E93}"/>
              </a:ext>
            </a:extLst>
          </p:cNvPr>
          <p:cNvSpPr txBox="1"/>
          <p:nvPr/>
        </p:nvSpPr>
        <p:spPr>
          <a:xfrm>
            <a:off x="1771943" y="7204809"/>
            <a:ext cx="1898381" cy="495049"/>
          </a:xfrm>
          <a:prstGeom prst="rect">
            <a:avLst/>
          </a:prstGeom>
          <a:solidFill>
            <a:srgbClr val="DCEBF8"/>
          </a:solidFill>
        </p:spPr>
        <p:txBody>
          <a:bodyPr wrap="square" lIns="36000" tIns="36000" rIns="36000" bIns="36000" rtlCol="0">
            <a:no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最新のテロップ放送を確認可能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▸放送日時の確認が可能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▸更新時には通知後、再度入室で最新化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0BD93CC-AE9E-1D00-8291-96C129FD2239}"/>
              </a:ext>
            </a:extLst>
          </p:cNvPr>
          <p:cNvSpPr txBox="1"/>
          <p:nvPr/>
        </p:nvSpPr>
        <p:spPr>
          <a:xfrm>
            <a:off x="3949968" y="7015843"/>
            <a:ext cx="1898381" cy="180425"/>
          </a:xfrm>
          <a:prstGeom prst="rect">
            <a:avLst/>
          </a:prstGeom>
          <a:solidFill>
            <a:srgbClr val="DE0000"/>
          </a:solidFill>
        </p:spPr>
        <p:txBody>
          <a:bodyPr wrap="square" lIns="36000" tIns="36000" rIns="36000" bIns="36000" rtlCol="0">
            <a:sp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sz="700" b="1" dirty="0"/>
              <a:t>現在のテロップ全文＋過去のテロップ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58814BD-35EF-A214-CAF9-B1396F6F0E1D}"/>
              </a:ext>
            </a:extLst>
          </p:cNvPr>
          <p:cNvSpPr txBox="1"/>
          <p:nvPr/>
        </p:nvSpPr>
        <p:spPr>
          <a:xfrm>
            <a:off x="3949968" y="7196268"/>
            <a:ext cx="1898381" cy="503590"/>
          </a:xfrm>
          <a:prstGeom prst="rect">
            <a:avLst/>
          </a:prstGeom>
          <a:solidFill>
            <a:srgbClr val="FFB9B9"/>
          </a:solidFill>
        </p:spPr>
        <p:txBody>
          <a:bodyPr wrap="square" lIns="36000" tIns="36000" rIns="36000" bIns="36000" rtlCol="0">
            <a:sp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最新分を含む、直近</a:t>
            </a:r>
            <a:r>
              <a:rPr lang="en-US" altLang="ja-JP" sz="700" dirty="0">
                <a:solidFill>
                  <a:schemeClr val="tx1"/>
                </a:solidFill>
              </a:rPr>
              <a:t>5</a:t>
            </a:r>
            <a:r>
              <a:rPr lang="ja-JP" altLang="en-US" sz="700" dirty="0">
                <a:solidFill>
                  <a:schemeClr val="tx1"/>
                </a:solidFill>
              </a:rPr>
              <a:t>件のテロップ文言が確認可能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▸最新テロップは最上段で全文の確認が可能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▸送信日時の確認が可能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▸送信当日のみ全件確認可能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0CAA1AF-364E-7DF4-83D0-F5DB50F12E63}"/>
              </a:ext>
            </a:extLst>
          </p:cNvPr>
          <p:cNvSpPr txBox="1"/>
          <p:nvPr/>
        </p:nvSpPr>
        <p:spPr>
          <a:xfrm>
            <a:off x="5632338" y="5708668"/>
            <a:ext cx="890493" cy="180425"/>
          </a:xfrm>
          <a:prstGeom prst="rect">
            <a:avLst/>
          </a:prstGeom>
          <a:solidFill>
            <a:srgbClr val="DE0000"/>
          </a:solidFill>
        </p:spPr>
        <p:txBody>
          <a:bodyPr wrap="square" lIns="36000" tIns="36000" rIns="36000" bIns="36000" rtlCol="0">
            <a:sp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sz="700" b="1" dirty="0"/>
              <a:t>その他機能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A2975FB-5472-0360-E28F-C22341E59AC2}"/>
              </a:ext>
            </a:extLst>
          </p:cNvPr>
          <p:cNvSpPr txBox="1"/>
          <p:nvPr/>
        </p:nvSpPr>
        <p:spPr>
          <a:xfrm>
            <a:off x="5632338" y="5889093"/>
            <a:ext cx="890493" cy="826756"/>
          </a:xfrm>
          <a:prstGeom prst="rect">
            <a:avLst/>
          </a:prstGeom>
          <a:solidFill>
            <a:srgbClr val="FFB9B9"/>
          </a:solidFill>
        </p:spPr>
        <p:txBody>
          <a:bodyPr wrap="square" lIns="36000" tIns="36000" rIns="36000" bIns="36000" rtlCol="0">
            <a:sp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・掲示板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　町からのお知らせが登録されていれば確認できます。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・ホームページ</a:t>
            </a:r>
            <a:endParaRPr lang="en-US" altLang="ja-JP" sz="700" dirty="0">
              <a:solidFill>
                <a:schemeClr val="tx1"/>
              </a:solidFill>
            </a:endParaRPr>
          </a:p>
          <a:p>
            <a:pPr algn="l"/>
            <a:r>
              <a:rPr lang="ja-JP" altLang="en-US" sz="700" dirty="0">
                <a:solidFill>
                  <a:schemeClr val="tx1"/>
                </a:solidFill>
              </a:rPr>
              <a:t>　雄武町公式</a:t>
            </a:r>
            <a:r>
              <a:rPr lang="en-US" altLang="ja-JP" sz="700" dirty="0">
                <a:solidFill>
                  <a:schemeClr val="tx1"/>
                </a:solidFill>
              </a:rPr>
              <a:t>HP</a:t>
            </a:r>
            <a:r>
              <a:rPr lang="ja-JP" altLang="en-US" sz="700" dirty="0">
                <a:solidFill>
                  <a:schemeClr val="tx1"/>
                </a:solidFill>
              </a:rPr>
              <a:t>を確認できます。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79DC769-747C-15AE-0DBD-AEE88C6AB280}"/>
              </a:ext>
            </a:extLst>
          </p:cNvPr>
          <p:cNvSpPr txBox="1"/>
          <p:nvPr/>
        </p:nvSpPr>
        <p:spPr>
          <a:xfrm>
            <a:off x="430479" y="7934126"/>
            <a:ext cx="6165583" cy="1014172"/>
          </a:xfrm>
          <a:prstGeom prst="rect">
            <a:avLst/>
          </a:prstGeom>
          <a:solidFill>
            <a:srgbClr val="18456E"/>
          </a:solidFill>
        </p:spPr>
        <p:txBody>
          <a:bodyPr wrap="square" lIns="36000" tIns="36000" rIns="36000" bIns="36000" rtlCol="0">
            <a:no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b="1" dirty="0"/>
              <a:t>お問い合わせはこちら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4098565-BDC5-7ACB-65C5-596D9CD72296}"/>
              </a:ext>
            </a:extLst>
          </p:cNvPr>
          <p:cNvSpPr txBox="1"/>
          <p:nvPr/>
        </p:nvSpPr>
        <p:spPr>
          <a:xfrm>
            <a:off x="527656" y="8222131"/>
            <a:ext cx="6027531" cy="681172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no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algn="l"/>
            <a:endParaRPr lang="ja-JP" altLang="en-US" sz="700" dirty="0">
              <a:solidFill>
                <a:schemeClr val="tx1"/>
              </a:solidFill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251DD630-3784-492A-E02B-91786F9F7013}"/>
              </a:ext>
            </a:extLst>
          </p:cNvPr>
          <p:cNvSpPr txBox="1"/>
          <p:nvPr/>
        </p:nvSpPr>
        <p:spPr>
          <a:xfrm>
            <a:off x="572890" y="8288252"/>
            <a:ext cx="1671638" cy="257330"/>
          </a:xfrm>
          <a:prstGeom prst="rect">
            <a:avLst/>
          </a:prstGeom>
          <a:solidFill>
            <a:srgbClr val="18456E"/>
          </a:solidFill>
        </p:spPr>
        <p:txBody>
          <a:bodyPr wrap="square" lIns="36000" tIns="36000" rIns="36000" bIns="36000" rtlCol="0">
            <a:no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sz="1100" b="1" dirty="0"/>
              <a:t>サービス内容について ▶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E96F3C6-95C1-88A5-BA15-8048549BE664}"/>
              </a:ext>
            </a:extLst>
          </p:cNvPr>
          <p:cNvSpPr txBox="1"/>
          <p:nvPr/>
        </p:nvSpPr>
        <p:spPr>
          <a:xfrm>
            <a:off x="572890" y="8611223"/>
            <a:ext cx="1671638" cy="257330"/>
          </a:xfrm>
          <a:prstGeom prst="rect">
            <a:avLst/>
          </a:prstGeom>
          <a:solidFill>
            <a:srgbClr val="18456E"/>
          </a:solidFill>
        </p:spPr>
        <p:txBody>
          <a:bodyPr wrap="square" lIns="36000" tIns="36000" rIns="36000" bIns="36000" rtlCol="0">
            <a:noAutofit/>
          </a:bodyPr>
          <a:lstStyle>
            <a:defPPr>
              <a:defRPr lang="en-US"/>
            </a:defPPr>
            <a:lvl1pPr algn="ctr">
              <a:defRPr kumimoji="1" sz="14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sz="1100" b="1" dirty="0"/>
              <a:t>操作方法などについて ▶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EC7FB7B-EBA7-752F-8ED9-A08DE2DF9BB9}"/>
              </a:ext>
            </a:extLst>
          </p:cNvPr>
          <p:cNvSpPr txBox="1"/>
          <p:nvPr/>
        </p:nvSpPr>
        <p:spPr>
          <a:xfrm>
            <a:off x="2476360" y="8222131"/>
            <a:ext cx="1947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b="1" dirty="0">
                <a:solidFill>
                  <a:schemeClr val="tx2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0158-84-2121</a:t>
            </a:r>
            <a:endParaRPr kumimoji="1" lang="ja-JP" altLang="en-US" b="1" dirty="0">
              <a:solidFill>
                <a:schemeClr val="tx2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A75007B0-27FB-1357-569F-2B7AA841E4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3966" y="8288252"/>
            <a:ext cx="248221" cy="257330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0A624C7-9493-0318-31D0-1B4C7B85FC2A}"/>
              </a:ext>
            </a:extLst>
          </p:cNvPr>
          <p:cNvSpPr txBox="1"/>
          <p:nvPr/>
        </p:nvSpPr>
        <p:spPr>
          <a:xfrm>
            <a:off x="2244528" y="8595526"/>
            <a:ext cx="2584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端末をお持ちになりご来庁ください。</a:t>
            </a:r>
            <a:endParaRPr kumimoji="1" lang="ja-JP" altLang="en-US" sz="1400" dirty="0">
              <a:solidFill>
                <a:schemeClr val="tx2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0E01E225-DB82-72B7-B61B-8703F1DEB528}"/>
              </a:ext>
            </a:extLst>
          </p:cNvPr>
          <p:cNvSpPr txBox="1"/>
          <p:nvPr/>
        </p:nvSpPr>
        <p:spPr>
          <a:xfrm>
            <a:off x="5143344" y="8279152"/>
            <a:ext cx="13479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担当：</a:t>
            </a:r>
            <a:r>
              <a:rPr kumimoji="1" lang="zh-TW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地域防災室</a:t>
            </a:r>
            <a:endParaRPr kumimoji="1" lang="en-US" altLang="zh-TW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zh-TW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防災交通係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DBB93460-3F81-269A-64D9-B522BBC6563D}"/>
              </a:ext>
            </a:extLst>
          </p:cNvPr>
          <p:cNvCxnSpPr>
            <a:cxnSpLocks/>
          </p:cNvCxnSpPr>
          <p:nvPr/>
        </p:nvCxnSpPr>
        <p:spPr>
          <a:xfrm>
            <a:off x="1966912" y="5471999"/>
            <a:ext cx="700088" cy="642054"/>
          </a:xfrm>
          <a:prstGeom prst="straightConnector1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A68101FB-9810-CD92-9DB7-D728ED325603}"/>
              </a:ext>
            </a:extLst>
          </p:cNvPr>
          <p:cNvCxnSpPr>
            <a:cxnSpLocks/>
          </p:cNvCxnSpPr>
          <p:nvPr/>
        </p:nvCxnSpPr>
        <p:spPr>
          <a:xfrm>
            <a:off x="1966912" y="6174587"/>
            <a:ext cx="700088" cy="308979"/>
          </a:xfrm>
          <a:prstGeom prst="straightConnector1">
            <a:avLst/>
          </a:prstGeom>
          <a:ln>
            <a:solidFill>
              <a:srgbClr val="C00000"/>
            </a:solidFill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2BD49BEC-41F9-4AB7-0423-5E3F4134DF29}"/>
              </a:ext>
            </a:extLst>
          </p:cNvPr>
          <p:cNvCxnSpPr>
            <a:cxnSpLocks/>
          </p:cNvCxnSpPr>
          <p:nvPr/>
        </p:nvCxnSpPr>
        <p:spPr>
          <a:xfrm flipH="1" flipV="1">
            <a:off x="3965208" y="6483566"/>
            <a:ext cx="909052" cy="533947"/>
          </a:xfrm>
          <a:prstGeom prst="straightConnector1">
            <a:avLst/>
          </a:prstGeom>
          <a:ln>
            <a:solidFill>
              <a:srgbClr val="C00000"/>
            </a:solidFill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直線矢印コネクタ 78">
            <a:extLst>
              <a:ext uri="{FF2B5EF4-FFF2-40B4-BE49-F238E27FC236}">
                <a16:creationId xmlns:a16="http://schemas.microsoft.com/office/drawing/2014/main" id="{693A50FB-4449-AE90-A7B3-55109C20F021}"/>
              </a:ext>
            </a:extLst>
          </p:cNvPr>
          <p:cNvCxnSpPr>
            <a:cxnSpLocks/>
          </p:cNvCxnSpPr>
          <p:nvPr/>
        </p:nvCxnSpPr>
        <p:spPr>
          <a:xfrm flipV="1">
            <a:off x="2691983" y="6863779"/>
            <a:ext cx="411570" cy="170326"/>
          </a:xfrm>
          <a:prstGeom prst="straightConnector1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485D6CAA-4A3F-3615-1056-B3601B9E7AC2}"/>
              </a:ext>
            </a:extLst>
          </p:cNvPr>
          <p:cNvCxnSpPr>
            <a:cxnSpLocks/>
          </p:cNvCxnSpPr>
          <p:nvPr/>
        </p:nvCxnSpPr>
        <p:spPr>
          <a:xfrm flipH="1">
            <a:off x="5082540" y="5821261"/>
            <a:ext cx="549468" cy="58604"/>
          </a:xfrm>
          <a:prstGeom prst="straightConnector1">
            <a:avLst/>
          </a:prstGeom>
          <a:ln>
            <a:solidFill>
              <a:srgbClr val="C00000"/>
            </a:solidFill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684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BD46672-284F-D8DF-94AA-614316FA502F}"/>
              </a:ext>
            </a:extLst>
          </p:cNvPr>
          <p:cNvSpPr txBox="1"/>
          <p:nvPr/>
        </p:nvSpPr>
        <p:spPr>
          <a:xfrm>
            <a:off x="146049" y="116840"/>
            <a:ext cx="6586489" cy="30904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Android</a:t>
            </a:r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端末の場合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804DA0E-80E1-9301-A6B6-FB05A44A1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8" t="5799" r="8703" b="11377"/>
          <a:stretch>
            <a:fillRect/>
          </a:stretch>
        </p:blipFill>
        <p:spPr>
          <a:xfrm>
            <a:off x="82356" y="466819"/>
            <a:ext cx="1380195" cy="2578100"/>
          </a:xfrm>
          <a:prstGeom prst="rect">
            <a:avLst/>
          </a:prstGeom>
        </p:spPr>
      </p:pic>
      <p:sp>
        <p:nvSpPr>
          <p:cNvPr id="4" name="矢印: 上 3">
            <a:extLst>
              <a:ext uri="{FF2B5EF4-FFF2-40B4-BE49-F238E27FC236}">
                <a16:creationId xmlns:a16="http://schemas.microsoft.com/office/drawing/2014/main" id="{59A8E673-6E0B-1AFF-70B5-CD26FC5FAEF0}"/>
              </a:ext>
            </a:extLst>
          </p:cNvPr>
          <p:cNvSpPr/>
          <p:nvPr/>
        </p:nvSpPr>
        <p:spPr>
          <a:xfrm rot="19922761">
            <a:off x="1042281" y="2490544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0A4DBCAC-1721-B0C4-93F8-C0F50768A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416" y="4588449"/>
            <a:ext cx="1957544" cy="87433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FC9A9EC-C35D-3F4D-846C-C32BD2A73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331" y="512528"/>
            <a:ext cx="1146569" cy="254793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DEA9138-7037-C4B5-8701-A1AB5622F7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" y="7104337"/>
            <a:ext cx="2172390" cy="97029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39E1BD23-809A-6B5F-00EC-B711478819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87" y="7139541"/>
            <a:ext cx="2172389" cy="970298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2C8F432E-0B89-9B79-079C-58EC48BA2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00" y="504768"/>
            <a:ext cx="1141499" cy="2555689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E4FD4C5-824F-CE60-7415-F9BB409036A2}"/>
              </a:ext>
            </a:extLst>
          </p:cNvPr>
          <p:cNvSpPr txBox="1"/>
          <p:nvPr/>
        </p:nvSpPr>
        <p:spPr>
          <a:xfrm>
            <a:off x="0" y="3085857"/>
            <a:ext cx="160973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1.QR</a:t>
            </a:r>
            <a:r>
              <a:rPr kumimoji="1" lang="ja-JP" altLang="en-US" sz="900" dirty="0"/>
              <a:t>コードを読み取り</a:t>
            </a:r>
            <a:endParaRPr kumimoji="1" lang="en-US" altLang="ja-JP" sz="900" dirty="0"/>
          </a:p>
          <a:p>
            <a:r>
              <a:rPr kumimoji="1" lang="ja-JP" altLang="en-US" sz="900" dirty="0"/>
              <a:t>カメラアプリで</a:t>
            </a:r>
            <a:r>
              <a:rPr kumimoji="1" lang="en-US" altLang="ja-JP" sz="900" dirty="0"/>
              <a:t>QR</a:t>
            </a:r>
            <a:r>
              <a:rPr kumimoji="1" lang="ja-JP" altLang="en-US" sz="900" dirty="0"/>
              <a:t>コードを</a:t>
            </a:r>
            <a:endParaRPr kumimoji="1" lang="en-US" altLang="ja-JP" sz="900" dirty="0"/>
          </a:p>
          <a:p>
            <a:r>
              <a:rPr kumimoji="1" lang="ja-JP" altLang="en-US" sz="900" dirty="0"/>
              <a:t>読み取り赤矢印部分を選択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E0C8E06-1C37-226C-3B52-FE055FD46598}"/>
              </a:ext>
            </a:extLst>
          </p:cNvPr>
          <p:cNvSpPr txBox="1"/>
          <p:nvPr/>
        </p:nvSpPr>
        <p:spPr>
          <a:xfrm>
            <a:off x="1570215" y="3047345"/>
            <a:ext cx="280237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2.</a:t>
            </a:r>
            <a:r>
              <a:rPr kumimoji="1" lang="ja-JP" altLang="en-US" sz="900" dirty="0"/>
              <a:t>アプリインストール（パターン</a:t>
            </a:r>
            <a:r>
              <a:rPr kumimoji="1" lang="en-US" altLang="ja-JP" sz="900" dirty="0"/>
              <a:t>1</a:t>
            </a:r>
            <a:r>
              <a:rPr kumimoji="1" lang="ja-JP" altLang="en-US" sz="900" dirty="0"/>
              <a:t>）</a:t>
            </a:r>
            <a:endParaRPr kumimoji="1" lang="en-US" altLang="ja-JP" sz="900" dirty="0"/>
          </a:p>
          <a:p>
            <a:r>
              <a:rPr kumimoji="1" lang="ja-JP" altLang="en-US" sz="900" dirty="0"/>
              <a:t>上画面が表示されれば赤矢印部分を選択（⇒</a:t>
            </a:r>
            <a:r>
              <a:rPr kumimoji="1" lang="en-US" altLang="ja-JP" sz="900" dirty="0"/>
              <a:t>5.</a:t>
            </a:r>
            <a:r>
              <a:rPr kumimoji="1" lang="ja-JP" altLang="en-US" sz="900" dirty="0"/>
              <a:t>へ）</a:t>
            </a:r>
            <a:endParaRPr kumimoji="1" lang="en-US" altLang="ja-JP" sz="900" dirty="0"/>
          </a:p>
          <a:p>
            <a:r>
              <a:rPr kumimoji="1" lang="ja-JP" altLang="en-US" sz="900" dirty="0"/>
              <a:t>表示されない場合は赤丸部分を選択（⇒</a:t>
            </a:r>
            <a:r>
              <a:rPr kumimoji="1" lang="en-US" altLang="ja-JP" sz="900" dirty="0"/>
              <a:t>3.</a:t>
            </a:r>
            <a:r>
              <a:rPr kumimoji="1" lang="ja-JP" altLang="en-US" sz="900" dirty="0"/>
              <a:t>へ）</a:t>
            </a:r>
            <a:endParaRPr kumimoji="1" lang="en-US" altLang="ja-JP" sz="900" dirty="0"/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5E6372D5-AD48-0E60-9924-AB3E725B2920}"/>
              </a:ext>
            </a:extLst>
          </p:cNvPr>
          <p:cNvGrpSpPr/>
          <p:nvPr/>
        </p:nvGrpSpPr>
        <p:grpSpPr>
          <a:xfrm>
            <a:off x="2145363" y="489230"/>
            <a:ext cx="1218497" cy="2555689"/>
            <a:chOff x="1677667" y="489230"/>
            <a:chExt cx="1218497" cy="2555689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6568317E-A353-FCBE-903F-D72B6EA70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667" y="489230"/>
              <a:ext cx="1173318" cy="2555689"/>
            </a:xfrm>
            <a:prstGeom prst="rect">
              <a:avLst/>
            </a:prstGeom>
          </p:spPr>
        </p:pic>
        <p:sp>
          <p:nvSpPr>
            <p:cNvPr id="31" name="矢印: 上 30">
              <a:extLst>
                <a:ext uri="{FF2B5EF4-FFF2-40B4-BE49-F238E27FC236}">
                  <a16:creationId xmlns:a16="http://schemas.microsoft.com/office/drawing/2014/main" id="{0FCD9356-19DC-8205-FF45-8A5E19FF4ACC}"/>
                </a:ext>
              </a:extLst>
            </p:cNvPr>
            <p:cNvSpPr/>
            <p:nvPr/>
          </p:nvSpPr>
          <p:spPr>
            <a:xfrm rot="19922761">
              <a:off x="2573822" y="966545"/>
              <a:ext cx="276745" cy="266699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楕円 32">
              <a:extLst>
                <a:ext uri="{FF2B5EF4-FFF2-40B4-BE49-F238E27FC236}">
                  <a16:creationId xmlns:a16="http://schemas.microsoft.com/office/drawing/2014/main" id="{A06FDB97-AA76-75B1-C1E8-E60383BE940D}"/>
                </a:ext>
              </a:extLst>
            </p:cNvPr>
            <p:cNvSpPr/>
            <p:nvPr/>
          </p:nvSpPr>
          <p:spPr>
            <a:xfrm>
              <a:off x="2627226" y="533029"/>
              <a:ext cx="268938" cy="21306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4BEC3AB-84FE-0430-EC60-D2A2EC72C0C8}"/>
              </a:ext>
            </a:extLst>
          </p:cNvPr>
          <p:cNvSpPr txBox="1"/>
          <p:nvPr/>
        </p:nvSpPr>
        <p:spPr>
          <a:xfrm>
            <a:off x="4191262" y="3092254"/>
            <a:ext cx="274947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3.</a:t>
            </a:r>
            <a:r>
              <a:rPr kumimoji="1" lang="ja-JP" altLang="en-US" sz="900" dirty="0"/>
              <a:t>アプリインストール（パターン</a:t>
            </a:r>
            <a:r>
              <a:rPr kumimoji="1" lang="en-US" altLang="ja-JP" sz="900" dirty="0"/>
              <a:t>2-1</a:t>
            </a:r>
            <a:r>
              <a:rPr kumimoji="1" lang="ja-JP" altLang="en-US" sz="900" dirty="0"/>
              <a:t>）</a:t>
            </a:r>
            <a:endParaRPr kumimoji="1" lang="en-US" altLang="ja-JP" sz="900" dirty="0"/>
          </a:p>
          <a:p>
            <a:r>
              <a:rPr kumimoji="1" lang="ja-JP" altLang="en-US" sz="900" dirty="0"/>
              <a:t>機種により表示が異なりますが、赤枠部分を選択</a:t>
            </a:r>
            <a:endParaRPr kumimoji="1" lang="en-US" altLang="ja-JP" sz="900" dirty="0"/>
          </a:p>
          <a:p>
            <a:r>
              <a:rPr kumimoji="1" lang="ja-JP" altLang="en-US" sz="800" dirty="0"/>
              <a:t>（「インストールして～」「ホーム画面に追加」など）</a:t>
            </a:r>
            <a:endParaRPr kumimoji="1" lang="en-US" altLang="ja-JP" sz="800" dirty="0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6F0B94F0-D39D-B568-6CE6-6732198A348C}"/>
              </a:ext>
            </a:extLst>
          </p:cNvPr>
          <p:cNvSpPr/>
          <p:nvPr/>
        </p:nvSpPr>
        <p:spPr>
          <a:xfrm>
            <a:off x="4571997" y="2095500"/>
            <a:ext cx="742901" cy="139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9B546D04-633D-8077-E063-053E77BEEB3A}"/>
              </a:ext>
            </a:extLst>
          </p:cNvPr>
          <p:cNvSpPr/>
          <p:nvPr/>
        </p:nvSpPr>
        <p:spPr>
          <a:xfrm>
            <a:off x="5927899" y="2274503"/>
            <a:ext cx="742901" cy="139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F5286DD-CCC0-F3DC-E04C-7648D32E77CE}"/>
              </a:ext>
            </a:extLst>
          </p:cNvPr>
          <p:cNvSpPr txBox="1"/>
          <p:nvPr/>
        </p:nvSpPr>
        <p:spPr>
          <a:xfrm>
            <a:off x="0" y="6235700"/>
            <a:ext cx="2377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4.</a:t>
            </a:r>
            <a:r>
              <a:rPr kumimoji="1" lang="ja-JP" altLang="en-US" sz="900" dirty="0"/>
              <a:t>アプリインストール（パターン</a:t>
            </a:r>
            <a:r>
              <a:rPr kumimoji="1" lang="en-US" altLang="ja-JP" sz="900" dirty="0"/>
              <a:t>2-2</a:t>
            </a:r>
            <a:r>
              <a:rPr kumimoji="1" lang="ja-JP" altLang="en-US" sz="900" dirty="0"/>
              <a:t>）</a:t>
            </a:r>
            <a:endParaRPr kumimoji="1" lang="en-US" altLang="ja-JP" sz="900" dirty="0"/>
          </a:p>
          <a:p>
            <a:r>
              <a:rPr kumimoji="1" lang="ja-JP" altLang="en-US" sz="900" dirty="0"/>
              <a:t>画面赤枠部分のインストールを選択</a:t>
            </a:r>
            <a:endParaRPr kumimoji="1" lang="en-US" altLang="ja-JP" sz="900" dirty="0"/>
          </a:p>
          <a:p>
            <a:r>
              <a:rPr kumimoji="1" lang="en-US" altLang="ja-JP" sz="900" u="sng" dirty="0"/>
              <a:t>※</a:t>
            </a:r>
            <a:r>
              <a:rPr kumimoji="1" lang="ja-JP" altLang="en-US" sz="900" u="sng" dirty="0"/>
              <a:t>インストール画面が表示された場合は、</a:t>
            </a:r>
            <a:endParaRPr kumimoji="1" lang="en-US" altLang="ja-JP" sz="900" u="sng" dirty="0"/>
          </a:p>
          <a:p>
            <a:r>
              <a:rPr kumimoji="1" lang="ja-JP" altLang="en-US" sz="900" u="sng" dirty="0"/>
              <a:t>「インストール」を選択する</a:t>
            </a:r>
            <a:endParaRPr kumimoji="1" lang="en-US" altLang="ja-JP" sz="900" u="sng" dirty="0"/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9FDE49B7-0EB3-E51B-26C4-460A08B99560}"/>
              </a:ext>
            </a:extLst>
          </p:cNvPr>
          <p:cNvGrpSpPr/>
          <p:nvPr/>
        </p:nvGrpSpPr>
        <p:grpSpPr>
          <a:xfrm>
            <a:off x="408060" y="3804795"/>
            <a:ext cx="1054492" cy="2371845"/>
            <a:chOff x="114798" y="3814785"/>
            <a:chExt cx="1161601" cy="2511890"/>
          </a:xfrm>
        </p:grpSpPr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00CAAB86-F2CD-8B0A-97E2-D387E6925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98" y="3814785"/>
              <a:ext cx="1130350" cy="2511890"/>
            </a:xfrm>
            <a:prstGeom prst="rect">
              <a:avLst/>
            </a:prstGeom>
          </p:spPr>
        </p:pic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FD6FDCD1-804D-8F76-C8C2-4E94555C570B}"/>
                </a:ext>
              </a:extLst>
            </p:cNvPr>
            <p:cNvSpPr/>
            <p:nvPr/>
          </p:nvSpPr>
          <p:spPr>
            <a:xfrm>
              <a:off x="146049" y="5635044"/>
              <a:ext cx="1130350" cy="3046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D727D99-4D64-081C-36BA-C56CE9257D9D}"/>
              </a:ext>
            </a:extLst>
          </p:cNvPr>
          <p:cNvSpPr txBox="1"/>
          <p:nvPr/>
        </p:nvSpPr>
        <p:spPr>
          <a:xfrm>
            <a:off x="2276575" y="6235700"/>
            <a:ext cx="260840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5.</a:t>
            </a:r>
            <a:r>
              <a:rPr kumimoji="1" lang="ja-JP" altLang="en-US" sz="900" dirty="0"/>
              <a:t>アプリ起動</a:t>
            </a:r>
            <a:endParaRPr kumimoji="1" lang="en-US" altLang="ja-JP" sz="900" dirty="0"/>
          </a:p>
          <a:p>
            <a:r>
              <a:rPr kumimoji="1" lang="ja-JP" altLang="en-US" sz="900" dirty="0"/>
              <a:t>アプリインストール完了後</a:t>
            </a:r>
            <a:endParaRPr kumimoji="1" lang="en-US" altLang="ja-JP" sz="900" dirty="0"/>
          </a:p>
          <a:p>
            <a:r>
              <a:rPr kumimoji="1" lang="ja-JP" altLang="en-US" sz="900" dirty="0"/>
              <a:t>待受画面（左）で赤枠部分選択</a:t>
            </a:r>
            <a:endParaRPr kumimoji="1" lang="en-US" altLang="ja-JP" sz="900" dirty="0"/>
          </a:p>
          <a:p>
            <a:r>
              <a:rPr kumimoji="1" lang="ja-JP" altLang="en-US" sz="900" dirty="0"/>
              <a:t>画面下部（右）に雄武町アプリがあるので選択</a:t>
            </a:r>
            <a:endParaRPr kumimoji="1" lang="en-US" altLang="ja-JP" sz="900" dirty="0"/>
          </a:p>
          <a:p>
            <a:r>
              <a:rPr kumimoji="1" lang="en-US" altLang="ja-JP" sz="900" dirty="0"/>
              <a:t>※</a:t>
            </a:r>
            <a:r>
              <a:rPr kumimoji="1" lang="ja-JP" altLang="en-US" sz="900" dirty="0"/>
              <a:t>機種により上画面と異なる場合があります。</a:t>
            </a:r>
            <a:endParaRPr kumimoji="1" lang="en-US" altLang="ja-JP" sz="900" dirty="0"/>
          </a:p>
        </p:txBody>
      </p:sp>
      <p:sp>
        <p:nvSpPr>
          <p:cNvPr id="47" name="矢印: 上 46">
            <a:extLst>
              <a:ext uri="{FF2B5EF4-FFF2-40B4-BE49-F238E27FC236}">
                <a16:creationId xmlns:a16="http://schemas.microsoft.com/office/drawing/2014/main" id="{B8209F83-9ACF-D4A2-EA18-934D5006B33F}"/>
              </a:ext>
            </a:extLst>
          </p:cNvPr>
          <p:cNvSpPr/>
          <p:nvPr/>
        </p:nvSpPr>
        <p:spPr>
          <a:xfrm rot="19922761">
            <a:off x="1275772" y="5729857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矢印: 上 47">
            <a:extLst>
              <a:ext uri="{FF2B5EF4-FFF2-40B4-BE49-F238E27FC236}">
                <a16:creationId xmlns:a16="http://schemas.microsoft.com/office/drawing/2014/main" id="{6CED0E9C-726A-4A0D-C3B6-581BA8150B6A}"/>
              </a:ext>
            </a:extLst>
          </p:cNvPr>
          <p:cNvSpPr/>
          <p:nvPr/>
        </p:nvSpPr>
        <p:spPr>
          <a:xfrm rot="19922761">
            <a:off x="5108235" y="2217644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矢印: 上 48">
            <a:extLst>
              <a:ext uri="{FF2B5EF4-FFF2-40B4-BE49-F238E27FC236}">
                <a16:creationId xmlns:a16="http://schemas.microsoft.com/office/drawing/2014/main" id="{F0FCF860-0FD4-0BF9-616C-D738FC1262D6}"/>
              </a:ext>
            </a:extLst>
          </p:cNvPr>
          <p:cNvSpPr/>
          <p:nvPr/>
        </p:nvSpPr>
        <p:spPr>
          <a:xfrm rot="19922761">
            <a:off x="6589578" y="2367501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A8773DD9-72E2-D5D0-40DA-21C46364BDF9}"/>
              </a:ext>
            </a:extLst>
          </p:cNvPr>
          <p:cNvSpPr/>
          <p:nvPr/>
        </p:nvSpPr>
        <p:spPr>
          <a:xfrm>
            <a:off x="5448539" y="5018069"/>
            <a:ext cx="369475" cy="1111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矢印: 上 50">
            <a:extLst>
              <a:ext uri="{FF2B5EF4-FFF2-40B4-BE49-F238E27FC236}">
                <a16:creationId xmlns:a16="http://schemas.microsoft.com/office/drawing/2014/main" id="{967D1E0C-73A2-D367-74D2-70682CE035DF}"/>
              </a:ext>
            </a:extLst>
          </p:cNvPr>
          <p:cNvSpPr/>
          <p:nvPr/>
        </p:nvSpPr>
        <p:spPr>
          <a:xfrm rot="19922761">
            <a:off x="5638270" y="5086668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7B240B8-FEF1-5E16-C0DF-633BC2292C71}"/>
              </a:ext>
            </a:extLst>
          </p:cNvPr>
          <p:cNvSpPr txBox="1"/>
          <p:nvPr/>
        </p:nvSpPr>
        <p:spPr>
          <a:xfrm>
            <a:off x="5063861" y="619835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6.</a:t>
            </a:r>
            <a:r>
              <a:rPr kumimoji="1" lang="ja-JP" altLang="en-US" sz="900" dirty="0"/>
              <a:t>アプリ</a:t>
            </a:r>
            <a:r>
              <a:rPr kumimoji="1" lang="en-US" altLang="ja-JP" sz="900" dirty="0"/>
              <a:t>TOP</a:t>
            </a:r>
            <a:r>
              <a:rPr kumimoji="1" lang="ja-JP" altLang="en-US" sz="900" dirty="0"/>
              <a:t>画面</a:t>
            </a:r>
            <a:endParaRPr kumimoji="1" lang="en-US" altLang="ja-JP" sz="900" dirty="0"/>
          </a:p>
          <a:p>
            <a:r>
              <a:rPr kumimoji="1" lang="ja-JP" altLang="en-US" sz="900" dirty="0"/>
              <a:t>赤枠の通知設定を選択</a:t>
            </a:r>
            <a:endParaRPr kumimoji="1" lang="en-US" altLang="ja-JP" sz="900" dirty="0"/>
          </a:p>
        </p:txBody>
      </p:sp>
      <p:sp>
        <p:nvSpPr>
          <p:cNvPr id="53" name="矢印: 右 52">
            <a:extLst>
              <a:ext uri="{FF2B5EF4-FFF2-40B4-BE49-F238E27FC236}">
                <a16:creationId xmlns:a16="http://schemas.microsoft.com/office/drawing/2014/main" id="{251FBF9C-1510-EE95-3934-EF4AA360AFF6}"/>
              </a:ext>
            </a:extLst>
          </p:cNvPr>
          <p:cNvSpPr/>
          <p:nvPr/>
        </p:nvSpPr>
        <p:spPr>
          <a:xfrm>
            <a:off x="2359859" y="7334457"/>
            <a:ext cx="244593" cy="584200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CBF45C7B-EDB7-5B1B-CF58-643902F6313C}"/>
              </a:ext>
            </a:extLst>
          </p:cNvPr>
          <p:cNvSpPr/>
          <p:nvPr/>
        </p:nvSpPr>
        <p:spPr>
          <a:xfrm>
            <a:off x="712945" y="7508932"/>
            <a:ext cx="856715" cy="172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矢印: 上 54">
            <a:extLst>
              <a:ext uri="{FF2B5EF4-FFF2-40B4-BE49-F238E27FC236}">
                <a16:creationId xmlns:a16="http://schemas.microsoft.com/office/drawing/2014/main" id="{37A08D3C-FFC3-DA88-84BA-F0E5954F6A93}"/>
              </a:ext>
            </a:extLst>
          </p:cNvPr>
          <p:cNvSpPr/>
          <p:nvPr/>
        </p:nvSpPr>
        <p:spPr>
          <a:xfrm rot="19922761">
            <a:off x="1452421" y="7638791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C481E37F-DCA1-8213-E044-36D429CDB73D}"/>
              </a:ext>
            </a:extLst>
          </p:cNvPr>
          <p:cNvSpPr/>
          <p:nvPr/>
        </p:nvSpPr>
        <p:spPr>
          <a:xfrm>
            <a:off x="3333122" y="7727599"/>
            <a:ext cx="856715" cy="172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矢印: 上 56">
            <a:extLst>
              <a:ext uri="{FF2B5EF4-FFF2-40B4-BE49-F238E27FC236}">
                <a16:creationId xmlns:a16="http://schemas.microsoft.com/office/drawing/2014/main" id="{F9DAE6BC-C4E0-C691-E067-A122AA4779DA}"/>
              </a:ext>
            </a:extLst>
          </p:cNvPr>
          <p:cNvSpPr/>
          <p:nvPr/>
        </p:nvSpPr>
        <p:spPr>
          <a:xfrm rot="19922761">
            <a:off x="4072598" y="7857458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99F6E43-218F-F11F-A8D2-5CF3F5273EB7}"/>
              </a:ext>
            </a:extLst>
          </p:cNvPr>
          <p:cNvSpPr txBox="1"/>
          <p:nvPr/>
        </p:nvSpPr>
        <p:spPr>
          <a:xfrm>
            <a:off x="123723" y="8271224"/>
            <a:ext cx="46057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7.</a:t>
            </a:r>
            <a:r>
              <a:rPr kumimoji="1" lang="ja-JP" altLang="en-US" sz="900" dirty="0"/>
              <a:t>通知設定</a:t>
            </a:r>
            <a:endParaRPr kumimoji="1" lang="en-US" altLang="ja-JP" sz="900" dirty="0"/>
          </a:p>
          <a:p>
            <a:r>
              <a:rPr kumimoji="1" lang="ja-JP" altLang="en-US" sz="900" dirty="0"/>
              <a:t>赤枠部分を選択し「通知を解除する（現在：許可中）」にする。</a:t>
            </a:r>
            <a:endParaRPr kumimoji="1" lang="en-US" altLang="ja-JP" sz="900" dirty="0"/>
          </a:p>
          <a:p>
            <a:r>
              <a:rPr kumimoji="1" lang="en-US" altLang="ja-JP" sz="900" u="sng" dirty="0"/>
              <a:t>※</a:t>
            </a:r>
            <a:r>
              <a:rPr kumimoji="1" lang="ja-JP" altLang="en-US" sz="900" u="sng" dirty="0"/>
              <a:t>通知設定の許可を求める画面が表示された場合は、「許可」や「</a:t>
            </a:r>
            <a:r>
              <a:rPr kumimoji="1" lang="en-US" altLang="ja-JP" sz="900" u="sng" dirty="0"/>
              <a:t>OK</a:t>
            </a:r>
            <a:r>
              <a:rPr kumimoji="1" lang="ja-JP" altLang="en-US" sz="900" u="sng" dirty="0"/>
              <a:t>」を選択する。</a:t>
            </a:r>
            <a:endParaRPr kumimoji="1" lang="en-US" altLang="ja-JP" sz="900" u="sng" dirty="0"/>
          </a:p>
        </p:txBody>
      </p: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5EEA1397-4854-35CA-6CE8-6C73879AD474}"/>
              </a:ext>
            </a:extLst>
          </p:cNvPr>
          <p:cNvGrpSpPr/>
          <p:nvPr/>
        </p:nvGrpSpPr>
        <p:grpSpPr>
          <a:xfrm>
            <a:off x="2412438" y="3804795"/>
            <a:ext cx="2126485" cy="2495899"/>
            <a:chOff x="2412438" y="3804795"/>
            <a:chExt cx="2126485" cy="2495899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1AB3AD4-1B08-EFD4-E1AE-5A3EAD851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438" y="3804795"/>
              <a:ext cx="910058" cy="2371845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FF306E2-D0AF-55BA-2C92-558D9D5E5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402" y="3825127"/>
              <a:ext cx="1032521" cy="2311698"/>
            </a:xfrm>
            <a:prstGeom prst="rect">
              <a:avLst/>
            </a:prstGeom>
          </p:spPr>
        </p:pic>
        <p:sp>
          <p:nvSpPr>
            <p:cNvPr id="35" name="矢印: 右 34">
              <a:extLst>
                <a:ext uri="{FF2B5EF4-FFF2-40B4-BE49-F238E27FC236}">
                  <a16:creationId xmlns:a16="http://schemas.microsoft.com/office/drawing/2014/main" id="{3B2F09C3-4F08-E49C-EA0A-E50B8D5DAADD}"/>
                </a:ext>
              </a:extLst>
            </p:cNvPr>
            <p:cNvSpPr/>
            <p:nvPr/>
          </p:nvSpPr>
          <p:spPr>
            <a:xfrm>
              <a:off x="3284336" y="4735771"/>
              <a:ext cx="244593" cy="584200"/>
            </a:xfrm>
            <a:prstGeom prst="rightArrow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B302BE2F-342E-F65A-6ECC-B171F5456612}"/>
                </a:ext>
              </a:extLst>
            </p:cNvPr>
            <p:cNvSpPr/>
            <p:nvPr/>
          </p:nvSpPr>
          <p:spPr>
            <a:xfrm>
              <a:off x="2763501" y="5872537"/>
              <a:ext cx="156919" cy="2252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矢印: 上 43">
              <a:extLst>
                <a:ext uri="{FF2B5EF4-FFF2-40B4-BE49-F238E27FC236}">
                  <a16:creationId xmlns:a16="http://schemas.microsoft.com/office/drawing/2014/main" id="{F9680FDE-B757-0FBE-DDA1-80F29E0A2705}"/>
                </a:ext>
              </a:extLst>
            </p:cNvPr>
            <p:cNvSpPr/>
            <p:nvPr/>
          </p:nvSpPr>
          <p:spPr>
            <a:xfrm rot="19922761">
              <a:off x="2865282" y="6033995"/>
              <a:ext cx="276745" cy="266699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22FFA613-C887-53B5-DA19-F2D9D69149A9}"/>
                </a:ext>
              </a:extLst>
            </p:cNvPr>
            <p:cNvSpPr/>
            <p:nvPr/>
          </p:nvSpPr>
          <p:spPr>
            <a:xfrm>
              <a:off x="3554455" y="5704729"/>
              <a:ext cx="156919" cy="2252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矢印: 上 45">
              <a:extLst>
                <a:ext uri="{FF2B5EF4-FFF2-40B4-BE49-F238E27FC236}">
                  <a16:creationId xmlns:a16="http://schemas.microsoft.com/office/drawing/2014/main" id="{84DBCE8A-97CB-9303-F2E3-F921C891A687}"/>
                </a:ext>
              </a:extLst>
            </p:cNvPr>
            <p:cNvSpPr/>
            <p:nvPr/>
          </p:nvSpPr>
          <p:spPr>
            <a:xfrm rot="19922761">
              <a:off x="3656236" y="5866187"/>
              <a:ext cx="276745" cy="266699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D4CB43C4-7AB0-44A0-3AB4-6AB5A00CD38A}"/>
                </a:ext>
              </a:extLst>
            </p:cNvPr>
            <p:cNvSpPr/>
            <p:nvPr/>
          </p:nvSpPr>
          <p:spPr>
            <a:xfrm>
              <a:off x="2412438" y="4130040"/>
              <a:ext cx="906243" cy="1492878"/>
            </a:xfrm>
            <a:prstGeom prst="rect">
              <a:avLst/>
            </a:prstGeom>
            <a:blipFill>
              <a:blip r:embed="rId12"/>
              <a:tile tx="0" ty="0" sx="100000" sy="100000" flip="none" algn="tl"/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287A3E07-4D47-9AAD-509E-908C7E13F593}"/>
                </a:ext>
              </a:extLst>
            </p:cNvPr>
            <p:cNvSpPr/>
            <p:nvPr/>
          </p:nvSpPr>
          <p:spPr>
            <a:xfrm>
              <a:off x="3499098" y="4162618"/>
              <a:ext cx="1032521" cy="1492878"/>
            </a:xfrm>
            <a:prstGeom prst="rect">
              <a:avLst/>
            </a:prstGeom>
            <a:blipFill>
              <a:blip r:embed="rId12"/>
              <a:tile tx="0" ty="0" sx="100000" sy="100000" flip="none" algn="tl"/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30832EC-BB77-538E-AFA5-DAFBF8217813}"/>
              </a:ext>
            </a:extLst>
          </p:cNvPr>
          <p:cNvSpPr txBox="1"/>
          <p:nvPr/>
        </p:nvSpPr>
        <p:spPr>
          <a:xfrm>
            <a:off x="5267000" y="1741357"/>
            <a:ext cx="367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chemeClr val="accent4"/>
                </a:solidFill>
              </a:rPr>
              <a:t>or</a:t>
            </a:r>
            <a:endParaRPr kumimoji="1" lang="ja-JP" altLang="en-US" sz="1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161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FA511A5-2DE0-B530-FC90-344476756CAD}"/>
              </a:ext>
            </a:extLst>
          </p:cNvPr>
          <p:cNvSpPr txBox="1"/>
          <p:nvPr/>
        </p:nvSpPr>
        <p:spPr>
          <a:xfrm>
            <a:off x="146049" y="116840"/>
            <a:ext cx="6586489" cy="30904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iOS</a:t>
            </a:r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端末の場合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1A79F6C-77FF-49F3-8CDB-AF86B68D3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1" y="644722"/>
            <a:ext cx="1632844" cy="354150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A37225C-0F2B-FF28-7FBD-026EE4E93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082" y="4818262"/>
            <a:ext cx="1632844" cy="354150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7B7C987-B9BF-B88C-38E0-CECB7969C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32" y="4808929"/>
            <a:ext cx="1632843" cy="354150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35C71BA-DC1C-0BCD-94AB-C48F75188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9696" y="636794"/>
            <a:ext cx="1632843" cy="354150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D3A3727-FF88-0D7D-CBC3-8A51D8473A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6156" y="644722"/>
            <a:ext cx="1632844" cy="354150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455D1852-514B-79BE-FB58-B10FD7D598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7926" y="644722"/>
            <a:ext cx="1632844" cy="3541506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CE3F780-C145-054E-4DC9-49FABDD478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3833" y="4828364"/>
            <a:ext cx="1628186" cy="3531404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D8C38C1C-8FB7-9EC4-F5F7-8AC286C2497F}"/>
              </a:ext>
            </a:extLst>
          </p:cNvPr>
          <p:cNvGrpSpPr/>
          <p:nvPr/>
        </p:nvGrpSpPr>
        <p:grpSpPr>
          <a:xfrm>
            <a:off x="5142164" y="4828364"/>
            <a:ext cx="1632844" cy="3541506"/>
            <a:chOff x="5142164" y="4424504"/>
            <a:chExt cx="1632844" cy="3541506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2A23AC11-008C-AAF8-8ECA-BD705EFB5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2164" y="4424504"/>
              <a:ext cx="1632844" cy="3541506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D3FC2F71-C61E-55E1-3B4C-BE674793B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230013" y="6126677"/>
              <a:ext cx="1456415" cy="1780063"/>
            </a:xfrm>
            <a:prstGeom prst="rect">
              <a:avLst/>
            </a:prstGeom>
          </p:spPr>
        </p:pic>
      </p:grpSp>
      <p:sp>
        <p:nvSpPr>
          <p:cNvPr id="35" name="矢印: 上 34">
            <a:extLst>
              <a:ext uri="{FF2B5EF4-FFF2-40B4-BE49-F238E27FC236}">
                <a16:creationId xmlns:a16="http://schemas.microsoft.com/office/drawing/2014/main" id="{1C70E55A-8051-40A2-6B90-DFF32D248BC6}"/>
              </a:ext>
            </a:extLst>
          </p:cNvPr>
          <p:cNvSpPr/>
          <p:nvPr/>
        </p:nvSpPr>
        <p:spPr>
          <a:xfrm rot="19922761">
            <a:off x="1093080" y="3176344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矢印: 上 35">
            <a:extLst>
              <a:ext uri="{FF2B5EF4-FFF2-40B4-BE49-F238E27FC236}">
                <a16:creationId xmlns:a16="http://schemas.microsoft.com/office/drawing/2014/main" id="{D507475D-3C6B-65EC-5CEB-A3CC825C08A1}"/>
              </a:ext>
            </a:extLst>
          </p:cNvPr>
          <p:cNvSpPr/>
          <p:nvPr/>
        </p:nvSpPr>
        <p:spPr>
          <a:xfrm rot="19922761">
            <a:off x="3150723" y="4003587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矢印: 上 36">
            <a:extLst>
              <a:ext uri="{FF2B5EF4-FFF2-40B4-BE49-F238E27FC236}">
                <a16:creationId xmlns:a16="http://schemas.microsoft.com/office/drawing/2014/main" id="{8486C37C-34F7-B6DC-26F8-B69D726E64D8}"/>
              </a:ext>
            </a:extLst>
          </p:cNvPr>
          <p:cNvSpPr/>
          <p:nvPr/>
        </p:nvSpPr>
        <p:spPr>
          <a:xfrm rot="19922761">
            <a:off x="4039724" y="2651038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矢印: 上 37">
            <a:extLst>
              <a:ext uri="{FF2B5EF4-FFF2-40B4-BE49-F238E27FC236}">
                <a16:creationId xmlns:a16="http://schemas.microsoft.com/office/drawing/2014/main" id="{C04A0B27-F93A-F106-E381-E14C338B1B12}"/>
              </a:ext>
            </a:extLst>
          </p:cNvPr>
          <p:cNvSpPr/>
          <p:nvPr/>
        </p:nvSpPr>
        <p:spPr>
          <a:xfrm rot="19922761">
            <a:off x="5876496" y="3478619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矢印: 上 38">
            <a:extLst>
              <a:ext uri="{FF2B5EF4-FFF2-40B4-BE49-F238E27FC236}">
                <a16:creationId xmlns:a16="http://schemas.microsoft.com/office/drawing/2014/main" id="{CFB9EA36-A7A8-8C90-5DE6-F1B9228C2922}"/>
              </a:ext>
            </a:extLst>
          </p:cNvPr>
          <p:cNvSpPr/>
          <p:nvPr/>
        </p:nvSpPr>
        <p:spPr>
          <a:xfrm rot="19922761">
            <a:off x="1512560" y="5267236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矢印: 上 39">
            <a:extLst>
              <a:ext uri="{FF2B5EF4-FFF2-40B4-BE49-F238E27FC236}">
                <a16:creationId xmlns:a16="http://schemas.microsoft.com/office/drawing/2014/main" id="{F76B34AE-BE78-0E04-0B64-DBAFDC095EB3}"/>
              </a:ext>
            </a:extLst>
          </p:cNvPr>
          <p:cNvSpPr/>
          <p:nvPr/>
        </p:nvSpPr>
        <p:spPr>
          <a:xfrm rot="19922761">
            <a:off x="2107200" y="6214534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矢印: 上 40">
            <a:extLst>
              <a:ext uri="{FF2B5EF4-FFF2-40B4-BE49-F238E27FC236}">
                <a16:creationId xmlns:a16="http://schemas.microsoft.com/office/drawing/2014/main" id="{241541BB-4CC4-618B-8CFE-BA162319CC22}"/>
              </a:ext>
            </a:extLst>
          </p:cNvPr>
          <p:cNvSpPr/>
          <p:nvPr/>
        </p:nvSpPr>
        <p:spPr>
          <a:xfrm rot="19922761">
            <a:off x="3930395" y="6097380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矢印: 上 41">
            <a:extLst>
              <a:ext uri="{FF2B5EF4-FFF2-40B4-BE49-F238E27FC236}">
                <a16:creationId xmlns:a16="http://schemas.microsoft.com/office/drawing/2014/main" id="{6890796E-79B4-7EB8-BBDE-1A554FAA9412}"/>
              </a:ext>
            </a:extLst>
          </p:cNvPr>
          <p:cNvSpPr/>
          <p:nvPr/>
        </p:nvSpPr>
        <p:spPr>
          <a:xfrm rot="19922761">
            <a:off x="6035647" y="6056192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矢印: 下 42">
            <a:extLst>
              <a:ext uri="{FF2B5EF4-FFF2-40B4-BE49-F238E27FC236}">
                <a16:creationId xmlns:a16="http://schemas.microsoft.com/office/drawing/2014/main" id="{FF505D7C-A70C-1126-37C3-111C198CE0D2}"/>
              </a:ext>
            </a:extLst>
          </p:cNvPr>
          <p:cNvSpPr/>
          <p:nvPr/>
        </p:nvSpPr>
        <p:spPr>
          <a:xfrm>
            <a:off x="5865193" y="6422882"/>
            <a:ext cx="165100" cy="112783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BC89742-CAC4-B7FC-57EE-F3DB1A27D5F4}"/>
              </a:ext>
            </a:extLst>
          </p:cNvPr>
          <p:cNvSpPr txBox="1"/>
          <p:nvPr/>
        </p:nvSpPr>
        <p:spPr>
          <a:xfrm>
            <a:off x="156332" y="4207639"/>
            <a:ext cx="160973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1.QR</a:t>
            </a:r>
            <a:r>
              <a:rPr kumimoji="1" lang="ja-JP" altLang="en-US" sz="900" dirty="0"/>
              <a:t>コードを読み取り</a:t>
            </a:r>
            <a:endParaRPr kumimoji="1" lang="en-US" altLang="ja-JP" sz="900" dirty="0"/>
          </a:p>
          <a:p>
            <a:r>
              <a:rPr kumimoji="1" lang="ja-JP" altLang="en-US" sz="900" dirty="0"/>
              <a:t>カメラアプリで</a:t>
            </a:r>
            <a:r>
              <a:rPr kumimoji="1" lang="en-US" altLang="ja-JP" sz="900" dirty="0"/>
              <a:t>QR</a:t>
            </a:r>
            <a:r>
              <a:rPr kumimoji="1" lang="ja-JP" altLang="en-US" sz="900" dirty="0"/>
              <a:t>コードを</a:t>
            </a:r>
            <a:endParaRPr kumimoji="1" lang="en-US" altLang="ja-JP" sz="900" dirty="0"/>
          </a:p>
          <a:p>
            <a:r>
              <a:rPr kumimoji="1" lang="ja-JP" altLang="en-US" sz="900" dirty="0"/>
              <a:t>読み取り赤矢印部分を選択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C71F241-A081-8774-4CB0-78DEFADE0CAF}"/>
              </a:ext>
            </a:extLst>
          </p:cNvPr>
          <p:cNvSpPr txBox="1"/>
          <p:nvPr/>
        </p:nvSpPr>
        <p:spPr>
          <a:xfrm>
            <a:off x="1815082" y="4250897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2.</a:t>
            </a:r>
            <a:r>
              <a:rPr kumimoji="1" lang="ja-JP" altLang="en-US" sz="900" dirty="0"/>
              <a:t>アプリ登録設定①</a:t>
            </a:r>
            <a:endParaRPr kumimoji="1" lang="en-US" altLang="ja-JP" sz="900" dirty="0"/>
          </a:p>
          <a:p>
            <a:r>
              <a:rPr kumimoji="1" lang="ja-JP" altLang="en-US" sz="900" dirty="0"/>
              <a:t>画面上の赤丸部分を選択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2F17408C-9F8B-FA52-B16A-609E6AC3A7D9}"/>
              </a:ext>
            </a:extLst>
          </p:cNvPr>
          <p:cNvSpPr/>
          <p:nvPr/>
        </p:nvSpPr>
        <p:spPr>
          <a:xfrm>
            <a:off x="3068171" y="3801661"/>
            <a:ext cx="219778" cy="2512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E98CE82-AFA4-52F3-55D2-D8A7D92654B6}"/>
              </a:ext>
            </a:extLst>
          </p:cNvPr>
          <p:cNvSpPr/>
          <p:nvPr/>
        </p:nvSpPr>
        <p:spPr>
          <a:xfrm>
            <a:off x="3916475" y="2531882"/>
            <a:ext cx="983185" cy="1960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DB3AFA-5EC0-9CAA-420F-2BA1BBBCB0C7}"/>
              </a:ext>
            </a:extLst>
          </p:cNvPr>
          <p:cNvSpPr txBox="1"/>
          <p:nvPr/>
        </p:nvSpPr>
        <p:spPr>
          <a:xfrm>
            <a:off x="3473833" y="4241822"/>
            <a:ext cx="145424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3.</a:t>
            </a:r>
            <a:r>
              <a:rPr kumimoji="1" lang="ja-JP" altLang="en-US" sz="900" dirty="0"/>
              <a:t>アプリ登録設定②</a:t>
            </a:r>
            <a:endParaRPr kumimoji="1" lang="en-US" altLang="ja-JP" sz="900" dirty="0"/>
          </a:p>
          <a:p>
            <a:r>
              <a:rPr kumimoji="1" lang="ja-JP" altLang="en-US" sz="900" dirty="0"/>
              <a:t>画面上の赤枠部分を選択</a:t>
            </a:r>
            <a:endParaRPr kumimoji="1" lang="en-US" altLang="ja-JP" sz="900" dirty="0"/>
          </a:p>
          <a:p>
            <a:r>
              <a:rPr kumimoji="1" lang="ja-JP" altLang="en-US" sz="900" dirty="0"/>
              <a:t>（「共有」）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323BEFB-759E-A3D8-9EFD-8874F33581DE}"/>
              </a:ext>
            </a:extLst>
          </p:cNvPr>
          <p:cNvSpPr txBox="1"/>
          <p:nvPr/>
        </p:nvSpPr>
        <p:spPr>
          <a:xfrm>
            <a:off x="5142164" y="4241822"/>
            <a:ext cx="15696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4.</a:t>
            </a:r>
            <a:r>
              <a:rPr kumimoji="1" lang="ja-JP" altLang="en-US" sz="900" dirty="0"/>
              <a:t>アプリ登録設定③</a:t>
            </a:r>
            <a:endParaRPr kumimoji="1" lang="en-US" altLang="ja-JP" sz="900" dirty="0"/>
          </a:p>
          <a:p>
            <a:r>
              <a:rPr kumimoji="1" lang="ja-JP" altLang="en-US" sz="900" dirty="0"/>
              <a:t>画面上の赤枠部分を選択</a:t>
            </a:r>
            <a:endParaRPr kumimoji="1" lang="en-US" altLang="ja-JP" sz="900" dirty="0"/>
          </a:p>
          <a:p>
            <a:r>
              <a:rPr kumimoji="1" lang="ja-JP" altLang="en-US" sz="900" dirty="0"/>
              <a:t>（「ホーム画面に追加」）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5E2BB1D-65EA-293B-80DA-837C479238A9}"/>
              </a:ext>
            </a:extLst>
          </p:cNvPr>
          <p:cNvSpPr/>
          <p:nvPr/>
        </p:nvSpPr>
        <p:spPr>
          <a:xfrm>
            <a:off x="5172644" y="3383902"/>
            <a:ext cx="983185" cy="1960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4C6E327-EF20-6F48-092C-61A2A10AA46E}"/>
              </a:ext>
            </a:extLst>
          </p:cNvPr>
          <p:cNvSpPr/>
          <p:nvPr/>
        </p:nvSpPr>
        <p:spPr>
          <a:xfrm>
            <a:off x="1337728" y="5084256"/>
            <a:ext cx="451448" cy="2268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EDE5034-92D4-5988-DD35-484AA7EF492E}"/>
              </a:ext>
            </a:extLst>
          </p:cNvPr>
          <p:cNvSpPr txBox="1"/>
          <p:nvPr/>
        </p:nvSpPr>
        <p:spPr>
          <a:xfrm>
            <a:off x="124638" y="8336772"/>
            <a:ext cx="145424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5.</a:t>
            </a:r>
            <a:r>
              <a:rPr kumimoji="1" lang="ja-JP" altLang="en-US" sz="900" dirty="0"/>
              <a:t>アプリ登録設定④</a:t>
            </a:r>
            <a:endParaRPr kumimoji="1" lang="en-US" altLang="ja-JP" sz="900" dirty="0"/>
          </a:p>
          <a:p>
            <a:r>
              <a:rPr kumimoji="1" lang="ja-JP" altLang="en-US" sz="900" dirty="0"/>
              <a:t>画面上の赤枠部分を選択</a:t>
            </a:r>
            <a:endParaRPr kumimoji="1" lang="en-US" altLang="ja-JP" sz="900" dirty="0"/>
          </a:p>
          <a:p>
            <a:r>
              <a:rPr kumimoji="1" lang="ja-JP" altLang="en-US" sz="900" dirty="0"/>
              <a:t>（「追加」）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4A94FD5-070E-432C-270A-B5348A3F6592}"/>
              </a:ext>
            </a:extLst>
          </p:cNvPr>
          <p:cNvSpPr txBox="1"/>
          <p:nvPr/>
        </p:nvSpPr>
        <p:spPr>
          <a:xfrm>
            <a:off x="1846104" y="8369870"/>
            <a:ext cx="15696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6.</a:t>
            </a:r>
            <a:r>
              <a:rPr kumimoji="1" lang="ja-JP" altLang="en-US" sz="900" dirty="0"/>
              <a:t>アプリ起動</a:t>
            </a:r>
            <a:endParaRPr kumimoji="1" lang="en-US" altLang="ja-JP" sz="900" dirty="0"/>
          </a:p>
          <a:p>
            <a:r>
              <a:rPr kumimoji="1" lang="ja-JP" altLang="en-US" sz="900" dirty="0"/>
              <a:t>待受画面の雄武町アプリを</a:t>
            </a:r>
            <a:endParaRPr kumimoji="1" lang="en-US" altLang="ja-JP" sz="900" dirty="0"/>
          </a:p>
          <a:p>
            <a:r>
              <a:rPr kumimoji="1" lang="ja-JP" altLang="en-US" sz="900" dirty="0"/>
              <a:t>選択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0801251-E6A1-51B1-7E2A-A760A5CA0F9C}"/>
              </a:ext>
            </a:extLst>
          </p:cNvPr>
          <p:cNvSpPr txBox="1"/>
          <p:nvPr/>
        </p:nvSpPr>
        <p:spPr>
          <a:xfrm>
            <a:off x="3468675" y="8369870"/>
            <a:ext cx="145424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7.</a:t>
            </a:r>
            <a:r>
              <a:rPr kumimoji="1" lang="ja-JP" altLang="en-US" sz="900" dirty="0"/>
              <a:t>アプリ</a:t>
            </a:r>
            <a:r>
              <a:rPr kumimoji="1" lang="en-US" altLang="ja-JP" sz="900" dirty="0"/>
              <a:t>TOP</a:t>
            </a:r>
            <a:r>
              <a:rPr kumimoji="1" lang="ja-JP" altLang="en-US" sz="900" dirty="0"/>
              <a:t>画面</a:t>
            </a:r>
            <a:endParaRPr kumimoji="1" lang="en-US" altLang="ja-JP" sz="900" dirty="0"/>
          </a:p>
          <a:p>
            <a:r>
              <a:rPr kumimoji="1" lang="ja-JP" altLang="en-US" sz="900" dirty="0"/>
              <a:t>画面上の赤枠部分を選択</a:t>
            </a:r>
            <a:endParaRPr kumimoji="1" lang="en-US" altLang="ja-JP" sz="900" dirty="0"/>
          </a:p>
          <a:p>
            <a:r>
              <a:rPr kumimoji="1" lang="ja-JP" altLang="en-US" sz="900" dirty="0"/>
              <a:t>（「通知設定」）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AE3A420-0C74-0968-D168-B2DFBF971868}"/>
              </a:ext>
            </a:extLst>
          </p:cNvPr>
          <p:cNvSpPr/>
          <p:nvPr/>
        </p:nvSpPr>
        <p:spPr>
          <a:xfrm>
            <a:off x="1835670" y="5869466"/>
            <a:ext cx="450330" cy="4322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633BB1A-DCC2-4C25-D1BB-E03E4CE94EA3}"/>
              </a:ext>
            </a:extLst>
          </p:cNvPr>
          <p:cNvSpPr/>
          <p:nvPr/>
        </p:nvSpPr>
        <p:spPr>
          <a:xfrm>
            <a:off x="3750625" y="5990609"/>
            <a:ext cx="406085" cy="174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A532721-5D7D-B326-C48C-36E4D2F62588}"/>
              </a:ext>
            </a:extLst>
          </p:cNvPr>
          <p:cNvSpPr/>
          <p:nvPr/>
        </p:nvSpPr>
        <p:spPr>
          <a:xfrm>
            <a:off x="5328240" y="5854225"/>
            <a:ext cx="1232580" cy="3110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31BFC2BC-631E-C742-C29D-DCA93912886A}"/>
              </a:ext>
            </a:extLst>
          </p:cNvPr>
          <p:cNvSpPr/>
          <p:nvPr/>
        </p:nvSpPr>
        <p:spPr>
          <a:xfrm>
            <a:off x="5341930" y="7693818"/>
            <a:ext cx="1232580" cy="3110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8A93585-36DC-CBB9-8A08-5F52AFE7AB39}"/>
              </a:ext>
            </a:extLst>
          </p:cNvPr>
          <p:cNvSpPr txBox="1"/>
          <p:nvPr/>
        </p:nvSpPr>
        <p:spPr>
          <a:xfrm>
            <a:off x="5188995" y="8369870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/>
              <a:t>8.</a:t>
            </a:r>
            <a:r>
              <a:rPr kumimoji="1" lang="ja-JP" altLang="en-US" sz="900" dirty="0"/>
              <a:t>通知設定</a:t>
            </a:r>
            <a:endParaRPr kumimoji="1" lang="en-US" altLang="ja-JP" sz="900" dirty="0"/>
          </a:p>
          <a:p>
            <a:r>
              <a:rPr kumimoji="1" lang="ja-JP" altLang="en-US" sz="900" dirty="0"/>
              <a:t>赤枠部分を選択し、「通知を</a:t>
            </a:r>
            <a:endParaRPr kumimoji="1" lang="en-US" altLang="ja-JP" sz="900" dirty="0"/>
          </a:p>
          <a:p>
            <a:r>
              <a:rPr kumimoji="1" lang="ja-JP" altLang="en-US" sz="900" dirty="0"/>
              <a:t>解除する（現在：許可中）」</a:t>
            </a:r>
            <a:endParaRPr kumimoji="1" lang="en-US" altLang="ja-JP" sz="900" dirty="0"/>
          </a:p>
          <a:p>
            <a:r>
              <a:rPr kumimoji="1" lang="ja-JP" altLang="en-US" sz="900" dirty="0"/>
              <a:t>にする。</a:t>
            </a:r>
          </a:p>
        </p:txBody>
      </p:sp>
    </p:spTree>
    <p:extLst>
      <p:ext uri="{BB962C8B-B14F-4D97-AF65-F5344CB8AC3E}">
        <p14:creationId xmlns:p14="http://schemas.microsoft.com/office/powerpoint/2010/main" val="1743778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6AB141-C95F-11F2-B38A-51E5BC25FAE0}"/>
              </a:ext>
            </a:extLst>
          </p:cNvPr>
          <p:cNvSpPr txBox="1"/>
          <p:nvPr/>
        </p:nvSpPr>
        <p:spPr>
          <a:xfrm>
            <a:off x="146049" y="116840"/>
            <a:ext cx="6586489" cy="30904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端末の場合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5163A8C-14CD-0B11-BDF2-D07E1F746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" y="864917"/>
            <a:ext cx="3276146" cy="209419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CAD426E-8834-AB66-2308-255668CD7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65" y="864917"/>
            <a:ext cx="3239773" cy="228310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D409F54-96CB-7771-0B4F-000685073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49" y="3531882"/>
            <a:ext cx="3276146" cy="210708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A42908C-8301-DBC6-3F2A-5E6B0A7A8C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765" y="3531882"/>
            <a:ext cx="3219186" cy="233241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2226BF7-7456-996E-DE0D-8843453A7A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419" y="6211733"/>
            <a:ext cx="3276146" cy="2368905"/>
          </a:xfrm>
          <a:prstGeom prst="rect">
            <a:avLst/>
          </a:prstGeom>
        </p:spPr>
      </p:pic>
      <p:sp>
        <p:nvSpPr>
          <p:cNvPr id="18" name="矢印: 上 17">
            <a:extLst>
              <a:ext uri="{FF2B5EF4-FFF2-40B4-BE49-F238E27FC236}">
                <a16:creationId xmlns:a16="http://schemas.microsoft.com/office/drawing/2014/main" id="{C2C7D661-FB95-CB8E-9697-DB5C6FC51C3B}"/>
              </a:ext>
            </a:extLst>
          </p:cNvPr>
          <p:cNvSpPr/>
          <p:nvPr/>
        </p:nvSpPr>
        <p:spPr>
          <a:xfrm rot="19922761">
            <a:off x="1830487" y="1057553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矢印: 上 18">
            <a:extLst>
              <a:ext uri="{FF2B5EF4-FFF2-40B4-BE49-F238E27FC236}">
                <a16:creationId xmlns:a16="http://schemas.microsoft.com/office/drawing/2014/main" id="{C6AEA3A4-65DC-F5F6-2A95-3E5AC837F1A7}"/>
              </a:ext>
            </a:extLst>
          </p:cNvPr>
          <p:cNvSpPr/>
          <p:nvPr/>
        </p:nvSpPr>
        <p:spPr>
          <a:xfrm rot="19922761">
            <a:off x="5192812" y="1183058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矢印: 上 21">
            <a:extLst>
              <a:ext uri="{FF2B5EF4-FFF2-40B4-BE49-F238E27FC236}">
                <a16:creationId xmlns:a16="http://schemas.microsoft.com/office/drawing/2014/main" id="{4C1FC9D3-AAE3-CF45-96DB-4784F82C082A}"/>
              </a:ext>
            </a:extLst>
          </p:cNvPr>
          <p:cNvSpPr/>
          <p:nvPr/>
        </p:nvSpPr>
        <p:spPr>
          <a:xfrm rot="19922761">
            <a:off x="6275485" y="2011945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矢印: 上 22">
            <a:extLst>
              <a:ext uri="{FF2B5EF4-FFF2-40B4-BE49-F238E27FC236}">
                <a16:creationId xmlns:a16="http://schemas.microsoft.com/office/drawing/2014/main" id="{4D82973E-A3DC-BD6D-C268-9F9C2C541AF3}"/>
              </a:ext>
            </a:extLst>
          </p:cNvPr>
          <p:cNvSpPr/>
          <p:nvPr/>
        </p:nvSpPr>
        <p:spPr>
          <a:xfrm rot="19922761">
            <a:off x="1506638" y="4695159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矢印: 上 23">
            <a:extLst>
              <a:ext uri="{FF2B5EF4-FFF2-40B4-BE49-F238E27FC236}">
                <a16:creationId xmlns:a16="http://schemas.microsoft.com/office/drawing/2014/main" id="{C20C085D-4A2B-3320-14D5-E7A68CEFC2C3}"/>
              </a:ext>
            </a:extLst>
          </p:cNvPr>
          <p:cNvSpPr/>
          <p:nvPr/>
        </p:nvSpPr>
        <p:spPr>
          <a:xfrm rot="19922761">
            <a:off x="5562287" y="5113259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矢印: 上 24">
            <a:extLst>
              <a:ext uri="{FF2B5EF4-FFF2-40B4-BE49-F238E27FC236}">
                <a16:creationId xmlns:a16="http://schemas.microsoft.com/office/drawing/2014/main" id="{3F8FC08C-C575-21EA-2745-CD671D34BBB4}"/>
              </a:ext>
            </a:extLst>
          </p:cNvPr>
          <p:cNvSpPr/>
          <p:nvPr/>
        </p:nvSpPr>
        <p:spPr>
          <a:xfrm rot="19922761">
            <a:off x="1234940" y="7917193"/>
            <a:ext cx="276745" cy="2666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9A54706-B144-E79F-D936-FC285B1A69CB}"/>
              </a:ext>
            </a:extLst>
          </p:cNvPr>
          <p:cNvSpPr txBox="1"/>
          <p:nvPr/>
        </p:nvSpPr>
        <p:spPr>
          <a:xfrm>
            <a:off x="0" y="3089032"/>
            <a:ext cx="29783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/>
              <a:t>1.Web</a:t>
            </a:r>
            <a:r>
              <a:rPr kumimoji="1" lang="ja-JP" altLang="en-US" sz="900" dirty="0"/>
              <a:t>ブラウザ（</a:t>
            </a:r>
            <a:r>
              <a:rPr kumimoji="1" lang="en-US" altLang="ja-JP" sz="900" dirty="0"/>
              <a:t>Edge</a:t>
            </a:r>
            <a:r>
              <a:rPr kumimoji="1" lang="ja-JP" altLang="en-US" sz="900" dirty="0"/>
              <a:t>）で</a:t>
            </a:r>
            <a:r>
              <a:rPr kumimoji="1" lang="en-US" altLang="ja-JP" sz="900" dirty="0"/>
              <a:t>URL</a:t>
            </a:r>
            <a:r>
              <a:rPr kumimoji="1" lang="ja-JP" altLang="en-US" sz="900" dirty="0"/>
              <a:t>を入力し画面表示する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92A602-F85C-8EF2-4C5D-B5B342B64983}"/>
              </a:ext>
            </a:extLst>
          </p:cNvPr>
          <p:cNvSpPr txBox="1"/>
          <p:nvPr/>
        </p:nvSpPr>
        <p:spPr>
          <a:xfrm>
            <a:off x="3371850" y="3148026"/>
            <a:ext cx="2978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２</a:t>
            </a:r>
            <a:r>
              <a:rPr kumimoji="1" lang="en-US" altLang="ja-JP" sz="900" dirty="0"/>
              <a:t>.</a:t>
            </a:r>
            <a:r>
              <a:rPr kumimoji="1" lang="ja-JP" altLang="en-US" sz="900" dirty="0"/>
              <a:t>右上の「･･･」⇒「その他のツール」⇒「アプリ」⇒</a:t>
            </a:r>
            <a:endParaRPr kumimoji="1" lang="en-US" altLang="ja-JP" sz="900" dirty="0"/>
          </a:p>
          <a:p>
            <a:r>
              <a:rPr kumimoji="1" lang="ja-JP" altLang="en-US" sz="900" dirty="0"/>
              <a:t>「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雄武町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RAD-WEB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のインストール」をクリックする</a:t>
            </a:r>
            <a:endParaRPr kumimoji="1" lang="ja-JP" altLang="en-US" sz="900" dirty="0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A525AD65-5382-674A-D890-8BBB3970ECCC}"/>
              </a:ext>
            </a:extLst>
          </p:cNvPr>
          <p:cNvSpPr/>
          <p:nvPr/>
        </p:nvSpPr>
        <p:spPr>
          <a:xfrm>
            <a:off x="5102358" y="1084371"/>
            <a:ext cx="268938" cy="2130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C3257A-77A0-14EB-9CFB-FB67F4ED44CD}"/>
              </a:ext>
            </a:extLst>
          </p:cNvPr>
          <p:cNvSpPr/>
          <p:nvPr/>
        </p:nvSpPr>
        <p:spPr>
          <a:xfrm>
            <a:off x="4229097" y="2438400"/>
            <a:ext cx="742901" cy="139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4B7D2C9-8D95-F224-0E31-641615389972}"/>
              </a:ext>
            </a:extLst>
          </p:cNvPr>
          <p:cNvSpPr/>
          <p:nvPr/>
        </p:nvSpPr>
        <p:spPr>
          <a:xfrm>
            <a:off x="5236827" y="1912600"/>
            <a:ext cx="742901" cy="944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002DFA1-B123-2824-678C-3EB03535EAE5}"/>
              </a:ext>
            </a:extLst>
          </p:cNvPr>
          <p:cNvSpPr/>
          <p:nvPr/>
        </p:nvSpPr>
        <p:spPr>
          <a:xfrm>
            <a:off x="6174457" y="1924714"/>
            <a:ext cx="577850" cy="944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8C911E4-D74B-A9BC-4465-26F98AEA4785}"/>
              </a:ext>
            </a:extLst>
          </p:cNvPr>
          <p:cNvSpPr txBox="1"/>
          <p:nvPr/>
        </p:nvSpPr>
        <p:spPr>
          <a:xfrm>
            <a:off x="68884" y="5719380"/>
            <a:ext cx="2978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３</a:t>
            </a:r>
            <a:r>
              <a:rPr kumimoji="1" lang="en-US" altLang="ja-JP" sz="900" dirty="0"/>
              <a:t>.</a:t>
            </a:r>
            <a:r>
              <a:rPr kumimoji="1" lang="ja-JP" altLang="en-US" sz="900" dirty="0"/>
              <a:t>上の画面が表示されれば「インストール」をクリックする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30D36F5-F891-3A18-BB48-D6497635778E}"/>
              </a:ext>
            </a:extLst>
          </p:cNvPr>
          <p:cNvSpPr txBox="1"/>
          <p:nvPr/>
        </p:nvSpPr>
        <p:spPr>
          <a:xfrm>
            <a:off x="3492765" y="5904046"/>
            <a:ext cx="3219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４</a:t>
            </a:r>
            <a:r>
              <a:rPr kumimoji="1" lang="en-US" altLang="ja-JP" sz="900" dirty="0"/>
              <a:t>.</a:t>
            </a:r>
            <a:r>
              <a:rPr kumimoji="1" lang="ja-JP" altLang="en-US" sz="900" dirty="0"/>
              <a:t>上の画面が表示されれば「デスクトップショートカットを作成する」を選択し、「許可」をクリックする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9AF56B8-BE6E-BBEF-1CA8-3DE133E2E8E8}"/>
              </a:ext>
            </a:extLst>
          </p:cNvPr>
          <p:cNvSpPr txBox="1"/>
          <p:nvPr/>
        </p:nvSpPr>
        <p:spPr>
          <a:xfrm>
            <a:off x="68884" y="8657828"/>
            <a:ext cx="3219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５</a:t>
            </a:r>
            <a:r>
              <a:rPr kumimoji="1" lang="en-US" altLang="ja-JP" sz="900" dirty="0"/>
              <a:t>.</a:t>
            </a:r>
            <a:r>
              <a:rPr kumimoji="1" lang="ja-JP" altLang="en-US" sz="900" dirty="0"/>
              <a:t>デスクトップに「雄武町</a:t>
            </a:r>
            <a:r>
              <a:rPr kumimoji="1" lang="en-US" altLang="ja-JP" sz="900" dirty="0"/>
              <a:t>RAD-WEB</a:t>
            </a:r>
            <a:r>
              <a:rPr kumimoji="1" lang="ja-JP" altLang="en-US" sz="900" dirty="0"/>
              <a:t>」のショートカットが</a:t>
            </a:r>
            <a:endParaRPr kumimoji="1" lang="en-US" altLang="ja-JP" sz="900" dirty="0"/>
          </a:p>
          <a:p>
            <a:r>
              <a:rPr kumimoji="1" lang="ja-JP" altLang="en-US" sz="900" dirty="0"/>
              <a:t>作成されていることを確認する</a:t>
            </a:r>
          </a:p>
        </p:txBody>
      </p:sp>
    </p:spTree>
    <p:extLst>
      <p:ext uri="{BB962C8B-B14F-4D97-AF65-F5344CB8AC3E}">
        <p14:creationId xmlns:p14="http://schemas.microsoft.com/office/powerpoint/2010/main" val="3390594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8f4089b-327a-4658-989e-3317505dd528}" enabled="1" method="Privileged" siteId="{a629ef32-67ba-47a6-8eb3-ec43935644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</TotalTime>
  <Words>1010</Words>
  <Application>Microsoft Office PowerPoint</Application>
  <PresentationFormat>画面に合わせる (4:3)</PresentationFormat>
  <Paragraphs>146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Meiryo UI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Hiromasa Sato（佐藤博政）</dc:creator>
  <cp:lastModifiedBy>武田　浩明</cp:lastModifiedBy>
  <cp:revision>3</cp:revision>
  <dcterms:created xsi:type="dcterms:W3CDTF">2026-07-23T06:16:25Z</dcterms:created>
  <dcterms:modified xsi:type="dcterms:W3CDTF">2026-08-19T07:09:21Z</dcterms:modified>
</cp:coreProperties>
</file>